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7559675" cy="106918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28" name="PlaceHolder 2"/>
          <p:cNvSpPr>
            <a:spLocks noGrp="1"/>
          </p:cNvSpPr>
          <p:nvPr>
            <p:ph type="body"/>
          </p:nvPr>
        </p:nvSpPr>
        <p:spPr>
          <a:xfrm>
            <a:off x="457200" y="1604520"/>
            <a:ext cx="8046360" cy="1896840"/>
          </a:xfrm>
          <a:prstGeom prst="rect">
            <a:avLst/>
          </a:prstGeom>
        </p:spPr>
        <p:txBody>
          <a:bodyPr wrap="none" lIns="0" tIns="0" rIns="0" bIns="0"/>
          <a:lstStyle/>
          <a:p>
            <a:endParaRPr/>
          </a:p>
        </p:txBody>
      </p:sp>
      <p:sp>
        <p:nvSpPr>
          <p:cNvPr id="29" name="PlaceHolder 3"/>
          <p:cNvSpPr>
            <a:spLocks noGrp="1"/>
          </p:cNvSpPr>
          <p:nvPr>
            <p:ph type="body"/>
          </p:nvPr>
        </p:nvSpPr>
        <p:spPr>
          <a:xfrm>
            <a:off x="457200" y="3681720"/>
            <a:ext cx="8046360" cy="1896840"/>
          </a:xfrm>
          <a:prstGeom prst="rect">
            <a:avLst/>
          </a:prstGeom>
        </p:spPr>
        <p:txBody>
          <a:bodyPr wrap="none"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31"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32"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33" name="PlaceHolder 4"/>
          <p:cNvSpPr>
            <a:spLocks noGrp="1"/>
          </p:cNvSpPr>
          <p:nvPr>
            <p:ph type="body"/>
          </p:nvPr>
        </p:nvSpPr>
        <p:spPr>
          <a:xfrm>
            <a:off x="4579920" y="3681720"/>
            <a:ext cx="3926160" cy="1896840"/>
          </a:xfrm>
          <a:prstGeom prst="rect">
            <a:avLst/>
          </a:prstGeom>
        </p:spPr>
        <p:txBody>
          <a:bodyPr wrap="none" lIns="0" tIns="0" rIns="0" bIns="0"/>
          <a:lstStyle/>
          <a:p>
            <a:endParaRPr/>
          </a:p>
        </p:txBody>
      </p:sp>
      <p:sp>
        <p:nvSpPr>
          <p:cNvPr id="34" name="PlaceHolder 5"/>
          <p:cNvSpPr>
            <a:spLocks noGrp="1"/>
          </p:cNvSpPr>
          <p:nvPr>
            <p:ph type="body"/>
          </p:nvPr>
        </p:nvSpPr>
        <p:spPr>
          <a:xfrm>
            <a:off x="457200" y="3681720"/>
            <a:ext cx="3926160" cy="189684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36"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37"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44" name="PlaceHolder 2"/>
          <p:cNvSpPr>
            <a:spLocks noGrp="1"/>
          </p:cNvSpPr>
          <p:nvPr>
            <p:ph type="subTitle"/>
          </p:nvPr>
        </p:nvSpPr>
        <p:spPr>
          <a:xfrm>
            <a:off x="457200" y="1604520"/>
            <a:ext cx="8046360" cy="397764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46" name="PlaceHolder 2"/>
          <p:cNvSpPr>
            <a:spLocks noGrp="1"/>
          </p:cNvSpPr>
          <p:nvPr>
            <p:ph type="body"/>
          </p:nvPr>
        </p:nvSpPr>
        <p:spPr>
          <a:xfrm>
            <a:off x="457200" y="1604520"/>
            <a:ext cx="8046360" cy="397728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48" name="PlaceHolder 2"/>
          <p:cNvSpPr>
            <a:spLocks noGrp="1"/>
          </p:cNvSpPr>
          <p:nvPr>
            <p:ph type="body"/>
          </p:nvPr>
        </p:nvSpPr>
        <p:spPr>
          <a:xfrm>
            <a:off x="457200" y="1604520"/>
            <a:ext cx="3926160" cy="3977280"/>
          </a:xfrm>
          <a:prstGeom prst="rect">
            <a:avLst/>
          </a:prstGeom>
        </p:spPr>
        <p:txBody>
          <a:bodyPr wrap="none" lIns="0" tIns="0" rIns="0" bIns="0"/>
          <a:lstStyle/>
          <a:p>
            <a:endParaRPr/>
          </a:p>
        </p:txBody>
      </p:sp>
      <p:sp>
        <p:nvSpPr>
          <p:cNvPr id="49" name="PlaceHolder 3"/>
          <p:cNvSpPr>
            <a:spLocks noGrp="1"/>
          </p:cNvSpPr>
          <p:nvPr>
            <p:ph type="body"/>
          </p:nvPr>
        </p:nvSpPr>
        <p:spPr>
          <a:xfrm>
            <a:off x="4579920" y="1604520"/>
            <a:ext cx="3926160" cy="3977280"/>
          </a:xfrm>
          <a:prstGeom prst="rect">
            <a:avLst/>
          </a:prstGeom>
        </p:spPr>
        <p:txBody>
          <a:bodyPr wrap="none"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1547640" y="2060640"/>
            <a:ext cx="5943240" cy="3521160"/>
          </a:xfrm>
          <a:prstGeom prst="rect">
            <a:avLst/>
          </a:prstGeom>
        </p:spPr>
        <p:txBody>
          <a:bodyPr wrap="none"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53"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54" name="PlaceHolder 3"/>
          <p:cNvSpPr>
            <a:spLocks noGrp="1"/>
          </p:cNvSpPr>
          <p:nvPr>
            <p:ph type="body"/>
          </p:nvPr>
        </p:nvSpPr>
        <p:spPr>
          <a:xfrm>
            <a:off x="457200" y="3681720"/>
            <a:ext cx="3926160" cy="1896840"/>
          </a:xfrm>
          <a:prstGeom prst="rect">
            <a:avLst/>
          </a:prstGeom>
        </p:spPr>
        <p:txBody>
          <a:bodyPr wrap="none" lIns="0" tIns="0" rIns="0" bIns="0"/>
          <a:lstStyle/>
          <a:p>
            <a:endParaRPr/>
          </a:p>
        </p:txBody>
      </p:sp>
      <p:sp>
        <p:nvSpPr>
          <p:cNvPr id="55" name="PlaceHolder 4"/>
          <p:cNvSpPr>
            <a:spLocks noGrp="1"/>
          </p:cNvSpPr>
          <p:nvPr>
            <p:ph type="body"/>
          </p:nvPr>
        </p:nvSpPr>
        <p:spPr>
          <a:xfrm>
            <a:off x="4579920" y="1604520"/>
            <a:ext cx="3926160" cy="397728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7" name="PlaceHolder 2"/>
          <p:cNvSpPr>
            <a:spLocks noGrp="1"/>
          </p:cNvSpPr>
          <p:nvPr>
            <p:ph type="subTitle"/>
          </p:nvPr>
        </p:nvSpPr>
        <p:spPr>
          <a:xfrm>
            <a:off x="457200" y="1604520"/>
            <a:ext cx="8046360" cy="397764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57" name="PlaceHolder 2"/>
          <p:cNvSpPr>
            <a:spLocks noGrp="1"/>
          </p:cNvSpPr>
          <p:nvPr>
            <p:ph type="body"/>
          </p:nvPr>
        </p:nvSpPr>
        <p:spPr>
          <a:xfrm>
            <a:off x="457200" y="1604520"/>
            <a:ext cx="3926160" cy="3977280"/>
          </a:xfrm>
          <a:prstGeom prst="rect">
            <a:avLst/>
          </a:prstGeom>
        </p:spPr>
        <p:txBody>
          <a:bodyPr wrap="none" lIns="0" tIns="0" rIns="0" bIns="0"/>
          <a:lstStyle/>
          <a:p>
            <a:endParaRPr/>
          </a:p>
        </p:txBody>
      </p:sp>
      <p:sp>
        <p:nvSpPr>
          <p:cNvPr id="58"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59" name="PlaceHolder 4"/>
          <p:cNvSpPr>
            <a:spLocks noGrp="1"/>
          </p:cNvSpPr>
          <p:nvPr>
            <p:ph type="body"/>
          </p:nvPr>
        </p:nvSpPr>
        <p:spPr>
          <a:xfrm>
            <a:off x="4579920" y="3681720"/>
            <a:ext cx="3926160" cy="189684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61"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62"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63" name="PlaceHolder 4"/>
          <p:cNvSpPr>
            <a:spLocks noGrp="1"/>
          </p:cNvSpPr>
          <p:nvPr>
            <p:ph type="body"/>
          </p:nvPr>
        </p:nvSpPr>
        <p:spPr>
          <a:xfrm>
            <a:off x="457200" y="3681720"/>
            <a:ext cx="8045640" cy="189684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65" name="PlaceHolder 2"/>
          <p:cNvSpPr>
            <a:spLocks noGrp="1"/>
          </p:cNvSpPr>
          <p:nvPr>
            <p:ph type="body"/>
          </p:nvPr>
        </p:nvSpPr>
        <p:spPr>
          <a:xfrm>
            <a:off x="457200" y="1604520"/>
            <a:ext cx="8046360" cy="1896840"/>
          </a:xfrm>
          <a:prstGeom prst="rect">
            <a:avLst/>
          </a:prstGeom>
        </p:spPr>
        <p:txBody>
          <a:bodyPr wrap="none" lIns="0" tIns="0" rIns="0" bIns="0"/>
          <a:lstStyle/>
          <a:p>
            <a:endParaRPr/>
          </a:p>
        </p:txBody>
      </p:sp>
      <p:sp>
        <p:nvSpPr>
          <p:cNvPr id="66" name="PlaceHolder 3"/>
          <p:cNvSpPr>
            <a:spLocks noGrp="1"/>
          </p:cNvSpPr>
          <p:nvPr>
            <p:ph type="body"/>
          </p:nvPr>
        </p:nvSpPr>
        <p:spPr>
          <a:xfrm>
            <a:off x="457200" y="3681720"/>
            <a:ext cx="8046360" cy="189684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68"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69"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70" name="PlaceHolder 4"/>
          <p:cNvSpPr>
            <a:spLocks noGrp="1"/>
          </p:cNvSpPr>
          <p:nvPr>
            <p:ph type="body"/>
          </p:nvPr>
        </p:nvSpPr>
        <p:spPr>
          <a:xfrm>
            <a:off x="4579920" y="3681720"/>
            <a:ext cx="3926160" cy="1896840"/>
          </a:xfrm>
          <a:prstGeom prst="rect">
            <a:avLst/>
          </a:prstGeom>
        </p:spPr>
        <p:txBody>
          <a:bodyPr wrap="none" lIns="0" tIns="0" rIns="0" bIns="0"/>
          <a:lstStyle/>
          <a:p>
            <a:endParaRPr/>
          </a:p>
        </p:txBody>
      </p:sp>
      <p:sp>
        <p:nvSpPr>
          <p:cNvPr id="71" name="PlaceHolder 5"/>
          <p:cNvSpPr>
            <a:spLocks noGrp="1"/>
          </p:cNvSpPr>
          <p:nvPr>
            <p:ph type="body"/>
          </p:nvPr>
        </p:nvSpPr>
        <p:spPr>
          <a:xfrm>
            <a:off x="457200" y="3681720"/>
            <a:ext cx="3926160" cy="189684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73"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74"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9" name="PlaceHolder 2"/>
          <p:cNvSpPr>
            <a:spLocks noGrp="1"/>
          </p:cNvSpPr>
          <p:nvPr>
            <p:ph type="body"/>
          </p:nvPr>
        </p:nvSpPr>
        <p:spPr>
          <a:xfrm>
            <a:off x="457200" y="1604520"/>
            <a:ext cx="8046360" cy="397728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11" name="PlaceHolder 2"/>
          <p:cNvSpPr>
            <a:spLocks noGrp="1"/>
          </p:cNvSpPr>
          <p:nvPr>
            <p:ph type="body"/>
          </p:nvPr>
        </p:nvSpPr>
        <p:spPr>
          <a:xfrm>
            <a:off x="457200" y="1604520"/>
            <a:ext cx="3926160" cy="3977280"/>
          </a:xfrm>
          <a:prstGeom prst="rect">
            <a:avLst/>
          </a:prstGeom>
        </p:spPr>
        <p:txBody>
          <a:bodyPr wrap="none" lIns="0" tIns="0" rIns="0" bIns="0"/>
          <a:lstStyle/>
          <a:p>
            <a:endParaRPr/>
          </a:p>
        </p:txBody>
      </p:sp>
      <p:sp>
        <p:nvSpPr>
          <p:cNvPr id="12" name="PlaceHolder 3"/>
          <p:cNvSpPr>
            <a:spLocks noGrp="1"/>
          </p:cNvSpPr>
          <p:nvPr>
            <p:ph type="body"/>
          </p:nvPr>
        </p:nvSpPr>
        <p:spPr>
          <a:xfrm>
            <a:off x="4579920" y="1604520"/>
            <a:ext cx="3926160" cy="3977280"/>
          </a:xfrm>
          <a:prstGeom prst="rect">
            <a:avLst/>
          </a:prstGeom>
        </p:spPr>
        <p:txBody>
          <a:bodyPr wrap="none"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547640" y="2060640"/>
            <a:ext cx="5943240" cy="3521160"/>
          </a:xfrm>
          <a:prstGeom prst="rect">
            <a:avLst/>
          </a:prstGeom>
        </p:spPr>
        <p:txBody>
          <a:bodyPr wrap="none"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16"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17" name="PlaceHolder 3"/>
          <p:cNvSpPr>
            <a:spLocks noGrp="1"/>
          </p:cNvSpPr>
          <p:nvPr>
            <p:ph type="body"/>
          </p:nvPr>
        </p:nvSpPr>
        <p:spPr>
          <a:xfrm>
            <a:off x="457200" y="3681720"/>
            <a:ext cx="3926160" cy="1896840"/>
          </a:xfrm>
          <a:prstGeom prst="rect">
            <a:avLst/>
          </a:prstGeom>
        </p:spPr>
        <p:txBody>
          <a:bodyPr wrap="none" lIns="0" tIns="0" rIns="0" bIns="0"/>
          <a:lstStyle/>
          <a:p>
            <a:endParaRPr/>
          </a:p>
        </p:txBody>
      </p:sp>
      <p:sp>
        <p:nvSpPr>
          <p:cNvPr id="18" name="PlaceHolder 4"/>
          <p:cNvSpPr>
            <a:spLocks noGrp="1"/>
          </p:cNvSpPr>
          <p:nvPr>
            <p:ph type="body"/>
          </p:nvPr>
        </p:nvSpPr>
        <p:spPr>
          <a:xfrm>
            <a:off x="4579920" y="1604520"/>
            <a:ext cx="3926160" cy="397728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20" name="PlaceHolder 2"/>
          <p:cNvSpPr>
            <a:spLocks noGrp="1"/>
          </p:cNvSpPr>
          <p:nvPr>
            <p:ph type="body"/>
          </p:nvPr>
        </p:nvSpPr>
        <p:spPr>
          <a:xfrm>
            <a:off x="457200" y="1604520"/>
            <a:ext cx="3926160" cy="3977280"/>
          </a:xfrm>
          <a:prstGeom prst="rect">
            <a:avLst/>
          </a:prstGeom>
        </p:spPr>
        <p:txBody>
          <a:bodyPr wrap="none" lIns="0" tIns="0" rIns="0" bIns="0"/>
          <a:lstStyle/>
          <a:p>
            <a:endParaRPr/>
          </a:p>
        </p:txBody>
      </p:sp>
      <p:sp>
        <p:nvSpPr>
          <p:cNvPr id="21"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22" name="PlaceHolder 4"/>
          <p:cNvSpPr>
            <a:spLocks noGrp="1"/>
          </p:cNvSpPr>
          <p:nvPr>
            <p:ph type="body"/>
          </p:nvPr>
        </p:nvSpPr>
        <p:spPr>
          <a:xfrm>
            <a:off x="4579920" y="3681720"/>
            <a:ext cx="3926160" cy="1896840"/>
          </a:xfrm>
          <a:prstGeom prst="rect">
            <a:avLst/>
          </a:prstGeom>
        </p:spPr>
        <p:txBody>
          <a:bodyPr wrap="none"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547640" y="2060640"/>
            <a:ext cx="5943240" cy="942840"/>
          </a:xfrm>
          <a:prstGeom prst="rect">
            <a:avLst/>
          </a:prstGeom>
        </p:spPr>
        <p:txBody>
          <a:bodyPr wrap="none" lIns="0" tIns="0" rIns="0" bIns="0" anchor="ctr"/>
          <a:lstStyle/>
          <a:p>
            <a:endParaRPr/>
          </a:p>
        </p:txBody>
      </p:sp>
      <p:sp>
        <p:nvSpPr>
          <p:cNvPr id="24" name="PlaceHolder 2"/>
          <p:cNvSpPr>
            <a:spLocks noGrp="1"/>
          </p:cNvSpPr>
          <p:nvPr>
            <p:ph type="body"/>
          </p:nvPr>
        </p:nvSpPr>
        <p:spPr>
          <a:xfrm>
            <a:off x="457200" y="1604520"/>
            <a:ext cx="3926160" cy="1896840"/>
          </a:xfrm>
          <a:prstGeom prst="rect">
            <a:avLst/>
          </a:prstGeom>
        </p:spPr>
        <p:txBody>
          <a:bodyPr wrap="none" lIns="0" tIns="0" rIns="0" bIns="0"/>
          <a:lstStyle/>
          <a:p>
            <a:endParaRPr/>
          </a:p>
        </p:txBody>
      </p:sp>
      <p:sp>
        <p:nvSpPr>
          <p:cNvPr id="25" name="PlaceHolder 3"/>
          <p:cNvSpPr>
            <a:spLocks noGrp="1"/>
          </p:cNvSpPr>
          <p:nvPr>
            <p:ph type="body"/>
          </p:nvPr>
        </p:nvSpPr>
        <p:spPr>
          <a:xfrm>
            <a:off x="4579920" y="1604520"/>
            <a:ext cx="3926160" cy="1896840"/>
          </a:xfrm>
          <a:prstGeom prst="rect">
            <a:avLst/>
          </a:prstGeom>
        </p:spPr>
        <p:txBody>
          <a:bodyPr wrap="none" lIns="0" tIns="0" rIns="0" bIns="0"/>
          <a:lstStyle/>
          <a:p>
            <a:endParaRPr/>
          </a:p>
        </p:txBody>
      </p:sp>
      <p:sp>
        <p:nvSpPr>
          <p:cNvPr id="26" name="PlaceHolder 4"/>
          <p:cNvSpPr>
            <a:spLocks noGrp="1"/>
          </p:cNvSpPr>
          <p:nvPr>
            <p:ph type="body"/>
          </p:nvPr>
        </p:nvSpPr>
        <p:spPr>
          <a:xfrm>
            <a:off x="457200" y="3681720"/>
            <a:ext cx="8045640" cy="189684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sp>
        <p:nvSpPr>
          <p:cNvPr id="6" name="CustomShape 1"/>
          <p:cNvSpPr/>
          <p:nvPr/>
        </p:nvSpPr>
        <p:spPr>
          <a:xfrm>
            <a:off x="0" y="-1440"/>
            <a:ext cx="9143640" cy="1198080"/>
          </a:xfrm>
          <a:prstGeom prst="rect">
            <a:avLst/>
          </a:prstGeom>
          <a:solidFill>
            <a:srgbClr val="FFFFFF"/>
          </a:solidFill>
          <a:ln w="9360">
            <a:solidFill>
              <a:srgbClr val="000000"/>
            </a:solidFill>
            <a:miter/>
          </a:ln>
        </p:spPr>
      </p:sp>
      <p:sp>
        <p:nvSpPr>
          <p:cNvPr id="7" name="Line 2"/>
          <p:cNvSpPr/>
          <p:nvPr/>
        </p:nvSpPr>
        <p:spPr>
          <a:xfrm>
            <a:off x="0" y="4171680"/>
            <a:ext cx="9144000" cy="0"/>
          </a:xfrm>
          <a:prstGeom prst="line">
            <a:avLst/>
          </a:prstGeom>
          <a:ln w="9360">
            <a:solidFill>
              <a:srgbClr val="FFFFFF"/>
            </a:solidFill>
            <a:round/>
          </a:ln>
        </p:spPr>
      </p:sp>
      <p:sp>
        <p:nvSpPr>
          <p:cNvPr id="2" name="CustomShape 3"/>
          <p:cNvSpPr/>
          <p:nvPr/>
        </p:nvSpPr>
        <p:spPr>
          <a:xfrm>
            <a:off x="0" y="0"/>
            <a:ext cx="9153000" cy="1196640"/>
          </a:xfrm>
          <a:prstGeom prst="rect">
            <a:avLst/>
          </a:prstGeom>
          <a:gradFill>
            <a:gsLst>
              <a:gs pos="0">
                <a:srgbClr val="727CA3"/>
              </a:gs>
              <a:gs pos="50000">
                <a:srgbClr val="CFD2DF"/>
              </a:gs>
              <a:gs pos="100000">
                <a:srgbClr val="727CA3"/>
              </a:gs>
            </a:gsLst>
            <a:lin ang="0"/>
          </a:gradFill>
        </p:spPr>
      </p:sp>
      <p:sp>
        <p:nvSpPr>
          <p:cNvPr id="3" name="PlaceHolder 4"/>
          <p:cNvSpPr>
            <a:spLocks noGrp="1"/>
          </p:cNvSpPr>
          <p:nvPr>
            <p:ph type="title"/>
          </p:nvPr>
        </p:nvSpPr>
        <p:spPr>
          <a:xfrm>
            <a:off x="1547640" y="2060640"/>
            <a:ext cx="5943240" cy="942480"/>
          </a:xfrm>
          <a:prstGeom prst="rect">
            <a:avLst/>
          </a:prstGeom>
        </p:spPr>
        <p:txBody>
          <a:bodyPr anchor="ctr"/>
          <a:lstStyle/>
          <a:p>
            <a:pPr algn="r">
              <a:lnSpc>
                <a:spcPct val="100000"/>
              </a:lnSpc>
            </a:pPr>
            <a:r>
              <a:rPr lang="en-US" sz="4400">
                <a:solidFill>
                  <a:srgbClr val="FFFFFF"/>
                </a:solidFill>
                <a:latin typeface="Arial"/>
              </a:rPr>
              <a:t>Для правки текста заголовка щелкните мышьюОбразец заголовка</a:t>
            </a:r>
            <a:endParaRPr/>
          </a:p>
        </p:txBody>
      </p:sp>
      <p:sp>
        <p:nvSpPr>
          <p:cNvPr id="4" name="PlaceHolder 5"/>
          <p:cNvSpPr>
            <a:spLocks noGrp="1"/>
          </p:cNvSpPr>
          <p:nvPr>
            <p:ph type="ftr"/>
          </p:nvPr>
        </p:nvSpPr>
        <p:spPr>
          <a:xfrm>
            <a:off x="1187280" y="260280"/>
            <a:ext cx="3742920" cy="836280"/>
          </a:xfrm>
          <a:prstGeom prst="rect">
            <a:avLst/>
          </a:prstGeom>
        </p:spPr>
        <p:txBody>
          <a:bodyPr lIns="90000" tIns="45000" rIns="90000" bIns="45000"/>
          <a:lstStyle/>
          <a:p>
            <a:pPr>
              <a:lnSpc>
                <a:spcPct val="100000"/>
              </a:lnSpc>
            </a:pPr>
            <a:r>
              <a:rPr lang="ru-RU" sz="1600" b="1" i="1">
                <a:solidFill>
                  <a:srgbClr val="464653"/>
                </a:solidFill>
                <a:latin typeface="Arial"/>
              </a:rPr>
              <a:t>Sergey Afontsev IMEMO, Moscow</a:t>
            </a:r>
            <a:endParaRPr/>
          </a:p>
        </p:txBody>
      </p:sp>
      <p:sp>
        <p:nvSpPr>
          <p:cNvPr id="5" name="PlaceHolder 6"/>
          <p:cNvSpPr>
            <a:spLocks noGrp="1"/>
          </p:cNvSpPr>
          <p:nvPr>
            <p:ph type="body"/>
          </p:nvPr>
        </p:nvSpPr>
        <p:spPr>
          <a:xfrm>
            <a:off x="457200" y="1604520"/>
            <a:ext cx="8046360" cy="3977280"/>
          </a:xfrm>
          <a:prstGeom prst="rect">
            <a:avLst/>
          </a:prstGeom>
        </p:spPr>
        <p:txBody>
          <a:bodyPr wrap="none" lIns="0" tIns="0" rIns="0" bIns="0"/>
          <a:lstStyle/>
          <a:p>
            <a:pPr>
              <a:buSzPct val="45000"/>
              <a:buFont typeface="StarSymbol"/>
              <a:buChar char=""/>
            </a:pPr>
            <a:r>
              <a:rPr lang="en-US"/>
              <a:t>Для правки структуры щелкните мышью</a:t>
            </a:r>
            <a:endParaRPr/>
          </a:p>
          <a:p>
            <a:pPr lvl="1">
              <a:buSzPct val="75000"/>
              <a:buFont typeface="StarSymbol"/>
              <a:buChar char=""/>
            </a:pPr>
            <a:r>
              <a:rPr lang="en-US"/>
              <a:t>Второй уровень структуры</a:t>
            </a:r>
            <a:endParaRPr/>
          </a:p>
          <a:p>
            <a:pPr lvl="2">
              <a:buSzPct val="45000"/>
              <a:buFont typeface="StarSymbol"/>
              <a:buChar char=""/>
            </a:pPr>
            <a:r>
              <a:rPr lang="en-US"/>
              <a:t>Третий уровень структуры</a:t>
            </a:r>
            <a:endParaRPr/>
          </a:p>
          <a:p>
            <a:pPr lvl="3">
              <a:buSzPct val="75000"/>
              <a:buFont typeface="StarSymbol"/>
              <a:buChar char=""/>
            </a:pPr>
            <a:r>
              <a:rPr lang="en-US"/>
              <a:t>Четвёртый уровень структуры</a:t>
            </a:r>
            <a:endParaRPr/>
          </a:p>
          <a:p>
            <a:pPr lvl="4">
              <a:buSzPct val="45000"/>
              <a:buFont typeface="StarSymbol"/>
              <a:buChar char=""/>
            </a:pPr>
            <a:r>
              <a:rPr lang="en-US"/>
              <a:t>Пятый уровень структуры</a:t>
            </a:r>
            <a:endParaRPr/>
          </a:p>
          <a:p>
            <a:pPr lvl="5">
              <a:buSzPct val="45000"/>
              <a:buFont typeface="StarSymbol"/>
              <a:buChar char=""/>
            </a:pPr>
            <a:r>
              <a:rPr lang="en-US"/>
              <a:t>Шестой уровень структуры</a:t>
            </a:r>
            <a:endParaRPr/>
          </a:p>
          <a:p>
            <a:pPr lvl="6">
              <a:buSzPct val="45000"/>
              <a:buFont typeface="StarSymbol"/>
              <a:buChar char=""/>
            </a:pPr>
            <a:r>
              <a:rPr lang="en-US"/>
              <a:t>Седьмой уровень структуры</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609480" y="930240"/>
            <a:ext cx="7467120" cy="487080"/>
          </a:xfrm>
          <a:prstGeom prst="rect">
            <a:avLst/>
          </a:prstGeom>
        </p:spPr>
        <p:txBody>
          <a:bodyPr anchor="ctr"/>
          <a:lstStyle/>
          <a:p>
            <a:pPr algn="ctr">
              <a:lnSpc>
                <a:spcPct val="100000"/>
              </a:lnSpc>
            </a:pPr>
            <a:r>
              <a:rPr lang="en-US" sz="3200" b="1">
                <a:solidFill>
                  <a:srgbClr val="FFFFFF"/>
                </a:solidFill>
                <a:latin typeface="Arial"/>
              </a:rPr>
              <a:t>Для правки текста заголовка щелкните мышьюОбразец заголовка</a:t>
            </a:r>
            <a:endParaRPr/>
          </a:p>
        </p:txBody>
      </p:sp>
      <p:sp>
        <p:nvSpPr>
          <p:cNvPr id="39" name="PlaceHolder 2"/>
          <p:cNvSpPr>
            <a:spLocks noGrp="1"/>
          </p:cNvSpPr>
          <p:nvPr>
            <p:ph type="body"/>
          </p:nvPr>
        </p:nvSpPr>
        <p:spPr>
          <a:xfrm>
            <a:off x="457200" y="1676520"/>
            <a:ext cx="8267400" cy="4647960"/>
          </a:xfrm>
          <a:prstGeom prst="rect">
            <a:avLst/>
          </a:prstGeom>
        </p:spPr>
        <p:txBody>
          <a:bodyPr/>
          <a:lstStyle/>
          <a:p>
            <a:pPr>
              <a:buSzPct val="45000"/>
              <a:buFont typeface="StarSymbol"/>
              <a:buChar char=""/>
            </a:pPr>
            <a:r>
              <a:rPr lang="en-US" sz="2400">
                <a:solidFill>
                  <a:srgbClr val="000000"/>
                </a:solidFill>
                <a:latin typeface="Arial"/>
              </a:rPr>
              <a:t>Для правки структуры щелкните мышью</a:t>
            </a:r>
            <a:endParaRPr/>
          </a:p>
          <a:p>
            <a:pPr lvl="1">
              <a:buSzPct val="75000"/>
              <a:buFont typeface="StarSymbol"/>
              <a:buChar char=""/>
            </a:pPr>
            <a:r>
              <a:rPr lang="en-US" sz="2400">
                <a:solidFill>
                  <a:srgbClr val="000000"/>
                </a:solidFill>
                <a:latin typeface="Arial"/>
              </a:rPr>
              <a:t>Второй уровень структуры</a:t>
            </a:r>
            <a:endParaRPr/>
          </a:p>
          <a:p>
            <a:pPr lvl="2">
              <a:buSzPct val="45000"/>
              <a:buFont typeface="StarSymbol"/>
              <a:buChar char=""/>
            </a:pPr>
            <a:r>
              <a:rPr lang="en-US" sz="2400">
                <a:solidFill>
                  <a:srgbClr val="000000"/>
                </a:solidFill>
                <a:latin typeface="Arial"/>
              </a:rPr>
              <a:t>Третий уровень структуры</a:t>
            </a:r>
            <a:endParaRPr/>
          </a:p>
          <a:p>
            <a:pPr lvl="3">
              <a:buSzPct val="75000"/>
              <a:buFont typeface="StarSymbol"/>
              <a:buChar char=""/>
            </a:pPr>
            <a:r>
              <a:rPr lang="en-US" sz="2400">
                <a:solidFill>
                  <a:srgbClr val="000000"/>
                </a:solidFill>
                <a:latin typeface="Arial"/>
              </a:rPr>
              <a:t>Четвёртый уровень структуры</a:t>
            </a:r>
            <a:endParaRPr/>
          </a:p>
          <a:p>
            <a:pPr lvl="4">
              <a:buSzPct val="45000"/>
              <a:buFont typeface="StarSymbol"/>
              <a:buChar char=""/>
            </a:pPr>
            <a:r>
              <a:rPr lang="en-US" sz="2400">
                <a:solidFill>
                  <a:srgbClr val="000000"/>
                </a:solidFill>
                <a:latin typeface="Arial"/>
              </a:rPr>
              <a:t>Пятый уровень структуры</a:t>
            </a:r>
            <a:endParaRPr/>
          </a:p>
          <a:p>
            <a:pPr lvl="5">
              <a:buSzPct val="45000"/>
              <a:buFont typeface="StarSymbol"/>
              <a:buChar char=""/>
            </a:pPr>
            <a:r>
              <a:rPr lang="en-US" sz="2400">
                <a:solidFill>
                  <a:srgbClr val="000000"/>
                </a:solidFill>
                <a:latin typeface="Arial"/>
              </a:rPr>
              <a:t>Шестой уровень структуры</a:t>
            </a:r>
            <a:endParaRPr/>
          </a:p>
          <a:p>
            <a:pPr>
              <a:lnSpc>
                <a:spcPct val="100000"/>
              </a:lnSpc>
              <a:buFont typeface="Wingdings" charset="2"/>
              <a:buChar char=""/>
            </a:pPr>
            <a:r>
              <a:rPr lang="en-US" sz="2400">
                <a:solidFill>
                  <a:srgbClr val="000000"/>
                </a:solidFill>
                <a:latin typeface="Arial"/>
              </a:rPr>
              <a:t>Седьмой уровень структурыОбразец текста</a:t>
            </a:r>
            <a:endParaRPr/>
          </a:p>
          <a:p>
            <a:pPr lvl="1">
              <a:lnSpc>
                <a:spcPct val="100000"/>
              </a:lnSpc>
              <a:buFont typeface="Wingdings" charset="2"/>
              <a:buChar char=""/>
            </a:pPr>
            <a:r>
              <a:rPr lang="en-US" sz="2200">
                <a:solidFill>
                  <a:srgbClr val="000000"/>
                </a:solidFill>
                <a:latin typeface="Arial"/>
              </a:rPr>
              <a:t>Второй уровень</a:t>
            </a:r>
            <a:endParaRPr/>
          </a:p>
          <a:p>
            <a:pPr lvl="2">
              <a:lnSpc>
                <a:spcPct val="100000"/>
              </a:lnSpc>
              <a:buFont typeface="StarSymbol"/>
              <a:buChar char=""/>
            </a:pPr>
            <a:r>
              <a:rPr lang="en-US" sz="2400">
                <a:solidFill>
                  <a:srgbClr val="000000"/>
                </a:solidFill>
                <a:latin typeface="Arial"/>
              </a:rPr>
              <a:t>Третий уровень</a:t>
            </a:r>
            <a:endParaRPr/>
          </a:p>
          <a:p>
            <a:pPr lvl="3">
              <a:lnSpc>
                <a:spcPct val="100000"/>
              </a:lnSpc>
              <a:buFont typeface="StarSymbol"/>
              <a:buChar char=""/>
            </a:pPr>
            <a:r>
              <a:rPr lang="en-US" sz="1600">
                <a:solidFill>
                  <a:srgbClr val="000000"/>
                </a:solidFill>
                <a:latin typeface="Arial"/>
              </a:rPr>
              <a:t>Четвертый уровень</a:t>
            </a:r>
            <a:endParaRPr/>
          </a:p>
          <a:p>
            <a:pPr lvl="4">
              <a:lnSpc>
                <a:spcPct val="100000"/>
              </a:lnSpc>
              <a:buFont typeface="StarSymbol"/>
              <a:buChar char="»"/>
            </a:pPr>
            <a:r>
              <a:rPr lang="en-US" sz="2000">
                <a:solidFill>
                  <a:srgbClr val="000000"/>
                </a:solidFill>
                <a:latin typeface="Arial"/>
              </a:rPr>
              <a:t>Пятый уровень</a:t>
            </a:r>
            <a:endParaRPr/>
          </a:p>
        </p:txBody>
      </p:sp>
      <p:sp>
        <p:nvSpPr>
          <p:cNvPr id="40" name="PlaceHolder 3"/>
          <p:cNvSpPr>
            <a:spLocks noGrp="1"/>
          </p:cNvSpPr>
          <p:nvPr>
            <p:ph type="ftr"/>
          </p:nvPr>
        </p:nvSpPr>
        <p:spPr>
          <a:xfrm>
            <a:off x="0" y="0"/>
            <a:ext cx="0" cy="0"/>
          </a:xfrm>
          <a:prstGeom prst="rect">
            <a:avLst/>
          </a:prstGeom>
        </p:spPr>
        <p:txBody>
          <a:bodyPr lIns="90000" tIns="45000" rIns="90000" bIns="45000"/>
          <a:lstStyle/>
          <a:p>
            <a:pPr>
              <a:lnSpc>
                <a:spcPct val="100000"/>
              </a:lnSpc>
            </a:pPr>
            <a:r>
              <a:rPr lang="ru-RU" b="1">
                <a:solidFill>
                  <a:srgbClr val="000000"/>
                </a:solidFill>
                <a:latin typeface="Arial"/>
              </a:rPr>
              <a:t>Sergey Afontsev</a:t>
            </a:r>
            <a:endParaRPr/>
          </a:p>
          <a:p>
            <a:pPr>
              <a:lnSpc>
                <a:spcPct val="100000"/>
              </a:lnSpc>
            </a:pPr>
            <a:r>
              <a:rPr lang="ru-RU" b="1">
                <a:solidFill>
                  <a:srgbClr val="000000"/>
                </a:solidFill>
                <a:latin typeface="Arial"/>
              </a:rPr>
              <a:t>IMEMO, Moscow</a:t>
            </a:r>
            <a:endParaRPr/>
          </a:p>
        </p:txBody>
      </p:sp>
      <p:sp>
        <p:nvSpPr>
          <p:cNvPr id="41" name="PlaceHolder 4"/>
          <p:cNvSpPr>
            <a:spLocks noGrp="1"/>
          </p:cNvSpPr>
          <p:nvPr>
            <p:ph type="sldNum"/>
          </p:nvPr>
        </p:nvSpPr>
        <p:spPr>
          <a:xfrm>
            <a:off x="0" y="0"/>
            <a:ext cx="0" cy="0"/>
          </a:xfrm>
          <a:prstGeom prst="rect">
            <a:avLst/>
          </a:prstGeom>
        </p:spPr>
        <p:txBody>
          <a:bodyPr lIns="90000" tIns="45000" rIns="90000" bIns="45000"/>
          <a:lstStyle/>
          <a:p>
            <a:endParaRPr/>
          </a:p>
        </p:txBody>
      </p:sp>
      <p:sp>
        <p:nvSpPr>
          <p:cNvPr id="42" name="PlaceHolder 5"/>
          <p:cNvSpPr>
            <a:spLocks noGrp="1"/>
          </p:cNvSpPr>
          <p:nvPr>
            <p:ph type="dt"/>
          </p:nvPr>
        </p:nvSpPr>
        <p:spPr>
          <a:xfrm>
            <a:off x="0" y="0"/>
            <a:ext cx="0" cy="0"/>
          </a:xfrm>
          <a:prstGeom prst="rect">
            <a:avLst/>
          </a:prstGeom>
        </p:spPr>
        <p:txBody>
          <a:bodyPr lIns="90000" tIns="45000" rIns="90000" bIns="45000"/>
          <a:lstStyle/>
          <a:p>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Shape 1"/>
          <p:cNvSpPr txBox="1"/>
          <p:nvPr/>
        </p:nvSpPr>
        <p:spPr>
          <a:xfrm>
            <a:off x="0" y="1857240"/>
            <a:ext cx="9143640" cy="1800000"/>
          </a:xfrm>
          <a:prstGeom prst="rect">
            <a:avLst/>
          </a:prstGeom>
        </p:spPr>
        <p:txBody>
          <a:bodyPr anchor="ctr"/>
          <a:lstStyle/>
          <a:p>
            <a:pPr algn="ctr">
              <a:lnSpc>
                <a:spcPct val="100000"/>
              </a:lnSpc>
            </a:pPr>
            <a:r>
              <a:rPr lang="en-US" sz="5400" b="1">
                <a:solidFill>
                  <a:srgbClr val="FFFFFF"/>
                </a:solidFill>
                <a:latin typeface="Arial"/>
              </a:rPr>
              <a:t>Новые тренды
в мировой экономике</a:t>
            </a:r>
            <a:endParaRPr/>
          </a:p>
        </p:txBody>
      </p:sp>
      <p:sp>
        <p:nvSpPr>
          <p:cNvPr id="76" name="CustomShape 2"/>
          <p:cNvSpPr/>
          <p:nvPr/>
        </p:nvSpPr>
        <p:spPr>
          <a:xfrm>
            <a:off x="4680000" y="4286160"/>
            <a:ext cx="4463640" cy="1614960"/>
          </a:xfrm>
          <a:prstGeom prst="rect">
            <a:avLst/>
          </a:prstGeom>
        </p:spPr>
        <p:txBody>
          <a:bodyPr lIns="90000" tIns="45000" rIns="90000" bIns="45000"/>
          <a:lstStyle/>
          <a:p>
            <a:pPr>
              <a:lnSpc>
                <a:spcPct val="100000"/>
              </a:lnSpc>
            </a:pPr>
            <a:r>
              <a:rPr lang="ru-RU" sz="2000" b="1">
                <a:solidFill>
                  <a:srgbClr val="003366"/>
                </a:solidFill>
                <a:latin typeface="Arial"/>
              </a:rPr>
              <a:t>С.А.Афонцев</a:t>
            </a:r>
            <a:endParaRPr/>
          </a:p>
          <a:p>
            <a:pPr>
              <a:lnSpc>
                <a:spcPct val="100000"/>
              </a:lnSpc>
            </a:pPr>
            <a:r>
              <a:rPr lang="ru-RU" sz="2000">
                <a:solidFill>
                  <a:srgbClr val="003366"/>
                </a:solidFill>
                <a:latin typeface="Arial"/>
              </a:rPr>
              <a:t>д.э.н., содиректор</a:t>
            </a:r>
            <a:endParaRPr/>
          </a:p>
          <a:p>
            <a:pPr>
              <a:lnSpc>
                <a:spcPct val="100000"/>
              </a:lnSpc>
            </a:pPr>
            <a:r>
              <a:rPr lang="ru-RU" sz="2000">
                <a:solidFill>
                  <a:srgbClr val="003366"/>
                </a:solidFill>
                <a:latin typeface="Arial"/>
              </a:rPr>
              <a:t>Научно-образовательного центра ИМЭМО РАН и МГУ им.М.В.Ломоносова</a:t>
            </a:r>
            <a:endParaRPr/>
          </a:p>
        </p:txBody>
      </p:sp>
      <p:sp>
        <p:nvSpPr>
          <p:cNvPr id="77" name="CustomShape 3"/>
          <p:cNvSpPr/>
          <p:nvPr/>
        </p:nvSpPr>
        <p:spPr>
          <a:xfrm>
            <a:off x="2571840" y="5715000"/>
            <a:ext cx="6571800" cy="913320"/>
          </a:xfrm>
          <a:prstGeom prst="rect">
            <a:avLst/>
          </a:prstGeom>
        </p:spPr>
        <p:txBody>
          <a:bodyPr lIns="90000" tIns="45000" rIns="90000" bIns="45000"/>
          <a:lstStyle/>
          <a:p>
            <a:pPr algn="ctr">
              <a:lnSpc>
                <a:spcPct val="100000"/>
              </a:lnSpc>
            </a:pPr>
            <a:endParaRPr/>
          </a:p>
          <a:p>
            <a:pPr algn="ctr">
              <a:lnSpc>
                <a:spcPct val="100000"/>
              </a:lnSpc>
            </a:pPr>
            <a:r>
              <a:rPr lang="ru-RU" b="1">
                <a:solidFill>
                  <a:srgbClr val="003366"/>
                </a:solidFill>
                <a:latin typeface="Arial"/>
              </a:rPr>
              <a:t>Лекционный клуб «Беседы об экономике и не только»</a:t>
            </a:r>
            <a:endParaRPr/>
          </a:p>
          <a:p>
            <a:pPr algn="ctr">
              <a:lnSpc>
                <a:spcPct val="100000"/>
              </a:lnSpc>
            </a:pPr>
            <a:r>
              <a:rPr lang="ru-RU" b="1">
                <a:solidFill>
                  <a:srgbClr val="003366"/>
                </a:solidFill>
                <a:latin typeface="Arial"/>
              </a:rPr>
              <a:t>Алматы, 30 августа 2014 г.</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extShape 1"/>
          <p:cNvSpPr txBox="1"/>
          <p:nvPr/>
        </p:nvSpPr>
        <p:spPr>
          <a:xfrm>
            <a:off x="457200" y="1676520"/>
            <a:ext cx="8267400" cy="4647960"/>
          </a:xfrm>
          <a:prstGeom prst="rect">
            <a:avLst/>
          </a:prstGeom>
        </p:spPr>
        <p:txBody>
          <a:bodyPr/>
          <a:lstStyle/>
          <a:p>
            <a:pPr>
              <a:lnSpc>
                <a:spcPct val="100000"/>
              </a:lnSpc>
            </a:pPr>
            <a:r>
              <a:rPr lang="en-US" sz="2400">
                <a:solidFill>
                  <a:srgbClr val="000000"/>
                </a:solidFill>
                <a:latin typeface="Arial"/>
              </a:rPr>
              <a:t>    В ближайшие десятилетия будет </a:t>
            </a:r>
            <a:r>
              <a:rPr lang="en-US" sz="2400" i="1">
                <a:solidFill>
                  <a:srgbClr val="000000"/>
                </a:solidFill>
                <a:latin typeface="Arial"/>
              </a:rPr>
              <a:t>радикально снижаться роль дешевой рабочей силы как сравнительного преимущества стран в мировой экономике</a:t>
            </a:r>
            <a:r>
              <a:rPr lang="en-US" sz="2400">
                <a:solidFill>
                  <a:srgbClr val="000000"/>
                </a:solidFill>
                <a:latin typeface="Arial"/>
              </a:rPr>
              <a:t>. </a:t>
            </a:r>
            <a:endParaRPr/>
          </a:p>
          <a:p>
            <a:pPr>
              <a:lnSpc>
                <a:spcPct val="100000"/>
              </a:lnSpc>
            </a:pPr>
            <a:r>
              <a:rPr lang="en-US">
                <a:solidFill>
                  <a:srgbClr val="000000"/>
                </a:solidFill>
                <a:latin typeface="Arial"/>
              </a:rPr>
              <a:t>     Именно данный фактор обеспечил радикальный прорыв стран Восточной и Юго-Восточной Азии в число лидеров по темпам экономического роста во второй половине XX в. – первом десятилетии XXI в. Постепенное повышение зарплат и завершение демографического перехода в соответствующих странах будет способствовать размыванию их преимуществ, а повторить их успех другим развивающимся странам будет крайне сложно ввиду общего сдвига к использованию экономичных капиталоемких технологий (замещение труда капиталом), а также неблагоприятных институциональных условий в наиболее трудонаделенных странах (страны Африки, беднейшие страны Азии).</a:t>
            </a:r>
            <a:endParaRPr/>
          </a:p>
        </p:txBody>
      </p:sp>
      <p:sp>
        <p:nvSpPr>
          <p:cNvPr id="96"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Ключевые вызовы для экономического развития</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TextShape 1"/>
          <p:cNvSpPr txBox="1"/>
          <p:nvPr/>
        </p:nvSpPr>
        <p:spPr>
          <a:xfrm>
            <a:off x="747720" y="785880"/>
            <a:ext cx="7752960" cy="487080"/>
          </a:xfrm>
          <a:prstGeom prst="rect">
            <a:avLst/>
          </a:prstGeom>
        </p:spPr>
        <p:txBody>
          <a:bodyPr anchor="ctr"/>
          <a:lstStyle/>
          <a:p>
            <a:pPr algn="ctr">
              <a:lnSpc>
                <a:spcPct val="100000"/>
              </a:lnSpc>
            </a:pPr>
            <a:r>
              <a:rPr lang="en-US" sz="3200" b="1">
                <a:solidFill>
                  <a:srgbClr val="FFFFFF"/>
                </a:solidFill>
                <a:latin typeface="Arial"/>
              </a:rPr>
              <a:t>Долгосрочный прогноз ИМЭМО РАН
(реальный ВВП по курсу 2009 г., %) </a:t>
            </a:r>
            <a:endParaRPr/>
          </a:p>
        </p:txBody>
      </p:sp>
      <p:pic>
        <p:nvPicPr>
          <p:cNvPr id="98" name="Picture 2"/>
          <p:cNvPicPr/>
          <p:nvPr/>
        </p:nvPicPr>
        <p:blipFill>
          <a:blip r:embed="rId2"/>
          <a:stretch>
            <a:fillRect/>
          </a:stretch>
        </p:blipFill>
        <p:spPr>
          <a:xfrm>
            <a:off x="642960" y="1857240"/>
            <a:ext cx="8000640" cy="450036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747720" y="785880"/>
            <a:ext cx="7467120" cy="487080"/>
          </a:xfrm>
          <a:prstGeom prst="rect">
            <a:avLst/>
          </a:prstGeom>
        </p:spPr>
        <p:txBody>
          <a:bodyPr anchor="ctr"/>
          <a:lstStyle/>
          <a:p>
            <a:pPr algn="ctr">
              <a:lnSpc>
                <a:spcPct val="100000"/>
              </a:lnSpc>
            </a:pPr>
            <a:r>
              <a:rPr lang="en-US" sz="3200" b="1">
                <a:solidFill>
                  <a:srgbClr val="FFFFFF"/>
                </a:solidFill>
                <a:latin typeface="Arial"/>
              </a:rPr>
              <a:t>Прогноз ИМЭМО РАН:
доли в мировом ВВП (%)</a:t>
            </a:r>
            <a:endParaRPr/>
          </a:p>
        </p:txBody>
      </p:sp>
      <p:pic>
        <p:nvPicPr>
          <p:cNvPr id="100" name="Picture 3"/>
          <p:cNvPicPr/>
          <p:nvPr/>
        </p:nvPicPr>
        <p:blipFill>
          <a:blip r:embed="rId2"/>
          <a:stretch>
            <a:fillRect/>
          </a:stretch>
        </p:blipFill>
        <p:spPr>
          <a:xfrm>
            <a:off x="214200" y="1952640"/>
            <a:ext cx="8572320" cy="426204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Shape 1"/>
          <p:cNvSpPr txBox="1"/>
          <p:nvPr/>
        </p:nvSpPr>
        <p:spPr>
          <a:xfrm>
            <a:off x="457200" y="1676520"/>
            <a:ext cx="8267400" cy="4647960"/>
          </a:xfrm>
          <a:prstGeom prst="rect">
            <a:avLst/>
          </a:prstGeom>
        </p:spPr>
        <p:txBody>
          <a:bodyPr/>
          <a:lstStyle/>
          <a:p>
            <a:pPr>
              <a:lnSpc>
                <a:spcPct val="100000"/>
              </a:lnSpc>
            </a:pPr>
            <a:r>
              <a:rPr lang="en-US" sz="2400">
                <a:solidFill>
                  <a:srgbClr val="000000"/>
                </a:solidFill>
                <a:latin typeface="Arial"/>
              </a:rPr>
              <a:t>    В</a:t>
            </a:r>
            <a:r>
              <a:rPr lang="en-US" sz="2400" i="1">
                <a:solidFill>
                  <a:srgbClr val="000000"/>
                </a:solidFill>
                <a:latin typeface="Arial"/>
              </a:rPr>
              <a:t> экономически развитых странах сдвиг в пользу использования капиталоемких технологий и повышения качества человеческого капитала</a:t>
            </a:r>
            <a:r>
              <a:rPr lang="en-US" sz="2400">
                <a:solidFill>
                  <a:srgbClr val="000000"/>
                </a:solidFill>
                <a:latin typeface="Arial"/>
              </a:rPr>
              <a:t> будет обусловлен изменением возрастной структуры общества в сторону старших когорт.</a:t>
            </a:r>
            <a:endParaRPr/>
          </a:p>
          <a:p>
            <a:pPr>
              <a:lnSpc>
                <a:spcPct val="100000"/>
              </a:lnSpc>
            </a:pPr>
            <a:r>
              <a:rPr lang="en-US" sz="2400">
                <a:solidFill>
                  <a:srgbClr val="000000"/>
                </a:solidFill>
                <a:latin typeface="Arial"/>
              </a:rPr>
              <a:t>    </a:t>
            </a:r>
            <a:r>
              <a:rPr lang="en-US" sz="1600">
                <a:solidFill>
                  <a:srgbClr val="000000"/>
                </a:solidFill>
                <a:latin typeface="Arial"/>
              </a:rPr>
              <a:t>Попытки компенсировать убыль рабочей силы за счет иммиграции представляют собой паллиатив, мало перспективный экономически (приток мигрантов из стран «третьего мира» не позволяет компенсировать дефицит квалифицированной рабочей силы) и чреваты острыми социально-политическими конфликтами (ввиду роста социальной, религиозной и расовой неоднородности общества). Как следствие, для соответствующих стран будет актуален переход к принципу «рост экономики без роста населения». Признаки перехода к такой модели в настоящее время уже наблюдаются в Японии, которая на протяжении последних десятилетий обеспечивала высокий уровень жизни граждан в условиях ускоренного старения населения и фактического отсутствия притока рабочей силы извне.</a:t>
            </a:r>
            <a:endParaRPr/>
          </a:p>
        </p:txBody>
      </p:sp>
      <p:sp>
        <p:nvSpPr>
          <p:cNvPr id="102"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Ключевые вызовы для экономического развития</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Shape 1"/>
          <p:cNvSpPr txBox="1"/>
          <p:nvPr/>
        </p:nvSpPr>
        <p:spPr>
          <a:xfrm>
            <a:off x="457200" y="1571760"/>
            <a:ext cx="8267400" cy="4647960"/>
          </a:xfrm>
          <a:prstGeom prst="rect">
            <a:avLst/>
          </a:prstGeom>
        </p:spPr>
        <p:txBody>
          <a:bodyPr/>
          <a:lstStyle/>
          <a:p>
            <a:pPr>
              <a:lnSpc>
                <a:spcPct val="100000"/>
              </a:lnSpc>
            </a:pPr>
            <a:r>
              <a:rPr lang="en-US" sz="2400" i="1">
                <a:solidFill>
                  <a:srgbClr val="000000"/>
                </a:solidFill>
                <a:latin typeface="Arial"/>
              </a:rPr>
              <a:t>    Использование сырьевых ресурсов:</a:t>
            </a:r>
            <a:r>
              <a:rPr lang="en-US" sz="2400">
                <a:solidFill>
                  <a:srgbClr val="000000"/>
                </a:solidFill>
                <a:latin typeface="Arial"/>
              </a:rPr>
              <a:t> снижение ресурсоемкости глобального ВВП и гибкое использование технологий, ориентированных на замещение сравнительно дорогих ресурсов (и их источников) более дешевыми приведет к тому, что развитие мировой экономики будет сопровождаться повышением объема использования ресурсов без достижения «физических» пределов их доступности.</a:t>
            </a:r>
            <a:endParaRPr/>
          </a:p>
          <a:p>
            <a:pPr>
              <a:lnSpc>
                <a:spcPct val="100000"/>
              </a:lnSpc>
            </a:pPr>
            <a:r>
              <a:rPr lang="en-US" sz="1600">
                <a:solidFill>
                  <a:srgbClr val="000000"/>
                </a:solidFill>
                <a:latin typeface="Arial"/>
              </a:rPr>
              <a:t>      Не следует также ожидать ни устойчивого радикального завышения (под влиянием исчерпания запасов или возникновения острого дефицита отдельных видов сырья на мировом рынке), ни устойчивого радикального занижения цен соответствующих ресурсов, поскольку рост (снижение) цен на определенные виды ресурсов будет стимулировать их субституцию (или, напротив, расширенное применение), а возможный отказ от использования отдельных ресурсов и технологий в одних странах (например, по экологическим соображениям) будет сопровождаться ростом использования соответствующих ресурсов в других странах.</a:t>
            </a:r>
            <a:endParaRPr/>
          </a:p>
        </p:txBody>
      </p:sp>
      <p:sp>
        <p:nvSpPr>
          <p:cNvPr id="104"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Ключевые вызовы для экономического развития</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TextShape 1"/>
          <p:cNvSpPr txBox="1"/>
          <p:nvPr/>
        </p:nvSpPr>
        <p:spPr>
          <a:xfrm>
            <a:off x="457200" y="1676520"/>
            <a:ext cx="8267400" cy="4647960"/>
          </a:xfrm>
          <a:prstGeom prst="rect">
            <a:avLst/>
          </a:prstGeom>
        </p:spPr>
        <p:txBody>
          <a:bodyPr/>
          <a:lstStyle/>
          <a:p>
            <a:pPr>
              <a:lnSpc>
                <a:spcPct val="100000"/>
              </a:lnSpc>
              <a:buSzPct val="120000"/>
              <a:buFont typeface="Wingdings" charset="2"/>
              <a:buChar char=""/>
            </a:pPr>
            <a:r>
              <a:rPr lang="en-US" sz="2400" i="1">
                <a:solidFill>
                  <a:srgbClr val="000000"/>
                </a:solidFill>
                <a:latin typeface="Arial"/>
              </a:rPr>
              <a:t>Повышение качества инвестиций</a:t>
            </a:r>
            <a:r>
              <a:rPr lang="en-US" sz="2400">
                <a:solidFill>
                  <a:srgbClr val="000000"/>
                </a:solidFill>
                <a:latin typeface="Arial"/>
              </a:rPr>
              <a:t>: Значение имеет не столько объем (кейнсианский аспект спроса), сколько эффективность инвестиций (аспект предложения).</a:t>
            </a:r>
            <a:endParaRPr/>
          </a:p>
          <a:p>
            <a:pPr>
              <a:lnSpc>
                <a:spcPct val="100000"/>
              </a:lnSpc>
            </a:pPr>
            <a:r>
              <a:rPr lang="en-US" sz="2400">
                <a:solidFill>
                  <a:srgbClr val="000000"/>
                </a:solidFill>
                <a:latin typeface="Arial"/>
              </a:rPr>
              <a:t>    Во многих случаях низкие темпы роста связаны не с «дефицитом инвестиций», а с их низким технологическим уровнем и некорректным выбором объектов инвестирования (малоперспективные проекты, в т.ч. проекты импортозамещения; расточительные инфраструктурные проекты).</a:t>
            </a:r>
            <a:endParaRPr/>
          </a:p>
          <a:p>
            <a:pPr>
              <a:lnSpc>
                <a:spcPct val="100000"/>
              </a:lnSpc>
            </a:pPr>
            <a:r>
              <a:rPr lang="en-US" sz="2400">
                <a:solidFill>
                  <a:srgbClr val="000000"/>
                </a:solidFill>
                <a:latin typeface="Arial"/>
              </a:rPr>
              <a:t>     </a:t>
            </a:r>
            <a:endParaRPr/>
          </a:p>
        </p:txBody>
      </p:sp>
      <p:sp>
        <p:nvSpPr>
          <p:cNvPr id="106"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Реакция на вызовы для экономического развития</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 name="Picture 2"/>
          <p:cNvPicPr/>
          <p:nvPr/>
        </p:nvPicPr>
        <p:blipFill>
          <a:blip r:embed="rId2"/>
          <a:stretch>
            <a:fillRect/>
          </a:stretch>
        </p:blipFill>
        <p:spPr>
          <a:xfrm>
            <a:off x="1928880" y="1571760"/>
            <a:ext cx="5285880" cy="5257440"/>
          </a:xfrm>
          <a:prstGeom prst="rect">
            <a:avLst/>
          </a:prstGeom>
        </p:spPr>
      </p:pic>
      <p:sp>
        <p:nvSpPr>
          <p:cNvPr id="108" name="TextShape 1"/>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Реакция на вызовы для экономического развития</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extShape 1"/>
          <p:cNvSpPr txBox="1"/>
          <p:nvPr/>
        </p:nvSpPr>
        <p:spPr>
          <a:xfrm>
            <a:off x="457200" y="1676520"/>
            <a:ext cx="8267400" cy="4647960"/>
          </a:xfrm>
          <a:prstGeom prst="rect">
            <a:avLst/>
          </a:prstGeom>
        </p:spPr>
        <p:txBody>
          <a:bodyPr/>
          <a:lstStyle/>
          <a:p>
            <a:pPr>
              <a:lnSpc>
                <a:spcPct val="100000"/>
              </a:lnSpc>
              <a:buSzPct val="120000"/>
              <a:buFont typeface="Wingdings" charset="2"/>
              <a:buChar char=""/>
            </a:pPr>
            <a:r>
              <a:rPr lang="en-US" sz="2400" i="1">
                <a:solidFill>
                  <a:srgbClr val="000000"/>
                </a:solidFill>
                <a:latin typeface="Arial"/>
              </a:rPr>
              <a:t>«Возвращение» (решоринг) инвестиций </a:t>
            </a:r>
            <a:r>
              <a:rPr lang="en-US" sz="2400">
                <a:solidFill>
                  <a:srgbClr val="000000"/>
                </a:solidFill>
                <a:latin typeface="Arial"/>
              </a:rPr>
              <a:t>ведущих промышленных компаний в развитые страны и повышения доли обрабатывающей промышленности в ВВП этих стран (в первую очередь США),  обусловленый повышением цены трудовых ресурсов в ведущих развивающихся экономиках.</a:t>
            </a:r>
            <a:endParaRPr/>
          </a:p>
          <a:p>
            <a:pPr>
              <a:lnSpc>
                <a:spcPct val="100000"/>
              </a:lnSpc>
            </a:pPr>
            <a:r>
              <a:rPr lang="en-US" sz="2400">
                <a:solidFill>
                  <a:srgbClr val="000000"/>
                </a:solidFill>
                <a:latin typeface="Arial"/>
              </a:rPr>
              <a:t>    </a:t>
            </a:r>
            <a:r>
              <a:rPr lang="en-US" sz="1600">
                <a:solidFill>
                  <a:srgbClr val="000000"/>
                </a:solidFill>
                <a:latin typeface="Arial"/>
              </a:rPr>
              <a:t>Дешевый сланцевый газ в экономике США явился одним из двух ключевых факторов (наряду с повышением трудовых издержек в странах Восточной и Юго-Восточной Азии, прежде всего в Китае), обусловивших высокую привлекательность стратегии «решоринга» (возвращения на национальную территорию), приходящей на смену зарубежному аутсорсингу («оффшорингу») промышленных операций. Показательно, что в странах ЕС, где «революция сланцевого газа» так и не произошла, а издержки на рабочую силу удерживаются на завышенном уровне благодаря активной социальной политике, процесс «решоринга» идет существенно медленнее: механизм сравнительных цен и в данном случае работает очень четко.</a:t>
            </a:r>
            <a:endParaRPr/>
          </a:p>
        </p:txBody>
      </p:sp>
      <p:sp>
        <p:nvSpPr>
          <p:cNvPr id="110"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Реакция на вызовы для экономического развития</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Shape 1"/>
          <p:cNvSpPr txBox="1"/>
          <p:nvPr/>
        </p:nvSpPr>
        <p:spPr>
          <a:xfrm>
            <a:off x="457200" y="1676520"/>
            <a:ext cx="8267400" cy="4647960"/>
          </a:xfrm>
          <a:prstGeom prst="rect">
            <a:avLst/>
          </a:prstGeom>
        </p:spPr>
        <p:txBody>
          <a:bodyPr/>
          <a:lstStyle/>
          <a:p>
            <a:pPr>
              <a:lnSpc>
                <a:spcPct val="100000"/>
              </a:lnSpc>
              <a:buSzPct val="120000"/>
              <a:buFont typeface="Wingdings" charset="2"/>
              <a:buChar char=""/>
            </a:pPr>
            <a:r>
              <a:rPr lang="en-US" sz="2400" i="1">
                <a:solidFill>
                  <a:srgbClr val="000000"/>
                </a:solidFill>
                <a:latin typeface="Arial"/>
              </a:rPr>
              <a:t>«Зеленая экономика»: </a:t>
            </a:r>
            <a:r>
              <a:rPr lang="en-US" sz="2400">
                <a:solidFill>
                  <a:srgbClr val="000000"/>
                </a:solidFill>
                <a:latin typeface="Arial"/>
              </a:rPr>
              <a:t>в качестве ведущих факторов экономического роста в будущем рассматривает инвестиции в разработку и внедрение технологий, направленных на ресурсосбережение, уменьшение выбросов загрязняющих веществ и парниковых газов, а также общее снижение антропогенной нагрузки на окружающую среду.</a:t>
            </a:r>
            <a:endParaRPr/>
          </a:p>
          <a:p>
            <a:pPr>
              <a:lnSpc>
                <a:spcPct val="100000"/>
              </a:lnSpc>
            </a:pPr>
            <a:r>
              <a:rPr lang="en-US" sz="1600">
                <a:solidFill>
                  <a:srgbClr val="000000"/>
                </a:solidFill>
                <a:latin typeface="Arial"/>
              </a:rPr>
              <a:t>      В соответствии с оценками экспертов ООН, «зеленый» сценарий развития мировой экономики (предусматривающий инвестирование в соответствующие технологии порядка 1,3 трлн. долл. ежегодно) может обеспечить к 2050 г. превышение реального ВВП на 16%, реального ВВП на душу населения – на 14% и сокращение потребностей мировой экономики в энергии на 48% по сравнению с базовым сценарием.</a:t>
            </a:r>
            <a:endParaRPr/>
          </a:p>
        </p:txBody>
      </p:sp>
      <p:sp>
        <p:nvSpPr>
          <p:cNvPr id="112"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Реакция на вызовы для экономического развития</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TextShape 1"/>
          <p:cNvSpPr txBox="1"/>
          <p:nvPr/>
        </p:nvSpPr>
        <p:spPr>
          <a:xfrm>
            <a:off x="747720" y="785880"/>
            <a:ext cx="7467120" cy="487080"/>
          </a:xfrm>
          <a:prstGeom prst="rect">
            <a:avLst/>
          </a:prstGeom>
        </p:spPr>
        <p:txBody>
          <a:bodyPr anchor="ctr"/>
          <a:lstStyle/>
          <a:p>
            <a:pPr algn="ctr">
              <a:lnSpc>
                <a:spcPct val="100000"/>
              </a:lnSpc>
            </a:pPr>
            <a:r>
              <a:rPr lang="en-US" sz="3200" b="1">
                <a:solidFill>
                  <a:srgbClr val="FFFFFF"/>
                </a:solidFill>
                <a:latin typeface="Arial"/>
              </a:rPr>
              <a:t>Экономическое развитие:
институциональные факторы</a:t>
            </a:r>
            <a:endParaRPr/>
          </a:p>
        </p:txBody>
      </p:sp>
      <p:sp>
        <p:nvSpPr>
          <p:cNvPr id="114" name="TextShape 2"/>
          <p:cNvSpPr txBox="1"/>
          <p:nvPr/>
        </p:nvSpPr>
        <p:spPr>
          <a:xfrm>
            <a:off x="457200" y="1638360"/>
            <a:ext cx="8267400" cy="4647960"/>
          </a:xfrm>
          <a:prstGeom prst="rect">
            <a:avLst/>
          </a:prstGeom>
        </p:spPr>
        <p:txBody>
          <a:bodyPr/>
          <a:lstStyle/>
          <a:p>
            <a:pPr>
              <a:lnSpc>
                <a:spcPct val="100000"/>
              </a:lnSpc>
            </a:pPr>
            <a:r>
              <a:rPr lang="en-US" sz="2000">
                <a:solidFill>
                  <a:srgbClr val="000000"/>
                </a:solidFill>
                <a:latin typeface="Arial"/>
              </a:rPr>
              <a:t>     </a:t>
            </a:r>
            <a:r>
              <a:rPr lang="en-US" sz="2400">
                <a:solidFill>
                  <a:srgbClr val="000000"/>
                </a:solidFill>
                <a:latin typeface="Arial"/>
              </a:rPr>
              <a:t>В исследованиях экономического развития принято выделять четыре основных типа институтов, имеющих принципиальной значение для использования потенциала хозяйственного роста: экономические, социальные, правовые и политические.</a:t>
            </a:r>
            <a:endParaRPr/>
          </a:p>
          <a:p>
            <a:pPr>
              <a:lnSpc>
                <a:spcPct val="100000"/>
              </a:lnSpc>
            </a:pPr>
            <a:r>
              <a:rPr lang="en-US" sz="2400">
                <a:solidFill>
                  <a:srgbClr val="000000"/>
                </a:solidFill>
                <a:latin typeface="Arial"/>
              </a:rPr>
              <a:t>   </a:t>
            </a:r>
            <a:r>
              <a:rPr lang="en-US">
                <a:solidFill>
                  <a:srgbClr val="000000"/>
                </a:solidFill>
                <a:latin typeface="Arial"/>
              </a:rPr>
              <a:t> Совершенствование экономических и правовых институтов имеет ключевое значение для использования ресурсного и наращивания технологического потенциала национальных экономик, а реформа политических институтов часто является необходимым условием повышения качества экономической политики. В свою очередь, социальные институты обладают значительно большей инерцией, однако их изменение под влиянием сдвигов в социальной структуре общества (в т.ч. благодаря повышению роли среднего класса) способно выступать в качестве мощного драйвера изменений институтов трех других типов.</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Shape 1"/>
          <p:cNvSpPr txBox="1"/>
          <p:nvPr/>
        </p:nvSpPr>
        <p:spPr>
          <a:xfrm>
            <a:off x="747720" y="785880"/>
            <a:ext cx="7467120" cy="487080"/>
          </a:xfrm>
          <a:prstGeom prst="rect">
            <a:avLst/>
          </a:prstGeom>
        </p:spPr>
        <p:txBody>
          <a:bodyPr anchor="ctr"/>
          <a:lstStyle/>
          <a:p>
            <a:pPr algn="ctr">
              <a:lnSpc>
                <a:spcPct val="100000"/>
              </a:lnSpc>
            </a:pPr>
            <a:r>
              <a:rPr lang="en-US" sz="3200" b="1">
                <a:solidFill>
                  <a:srgbClr val="FFFFFF"/>
                </a:solidFill>
                <a:latin typeface="Arial"/>
              </a:rPr>
              <a:t>Мировая экономика:
общий диагноз</a:t>
            </a:r>
            <a:endParaRPr/>
          </a:p>
        </p:txBody>
      </p:sp>
      <p:sp>
        <p:nvSpPr>
          <p:cNvPr id="79" name="TextShape 2"/>
          <p:cNvSpPr txBox="1"/>
          <p:nvPr/>
        </p:nvSpPr>
        <p:spPr>
          <a:xfrm>
            <a:off x="457200" y="1676520"/>
            <a:ext cx="8267400" cy="4647960"/>
          </a:xfrm>
          <a:prstGeom prst="rect">
            <a:avLst/>
          </a:prstGeom>
        </p:spPr>
        <p:txBody>
          <a:bodyPr/>
          <a:lstStyle/>
          <a:p>
            <a:pPr>
              <a:lnSpc>
                <a:spcPct val="100000"/>
              </a:lnSpc>
            </a:pPr>
            <a:r>
              <a:rPr lang="en-US" sz="2400">
                <a:solidFill>
                  <a:srgbClr val="000000"/>
                </a:solidFill>
                <a:latin typeface="Arial"/>
              </a:rPr>
              <a:t>    Темпы роста мировой экономики в 2010-2013 гг. устойчиво превышают 3%, что свидетельствует о ее выходе из кризисного состояния.</a:t>
            </a:r>
            <a:endParaRPr/>
          </a:p>
          <a:p>
            <a:pPr>
              <a:lnSpc>
                <a:spcPct val="100000"/>
              </a:lnSpc>
            </a:pPr>
            <a:r>
              <a:rPr lang="en-US" sz="2400">
                <a:solidFill>
                  <a:srgbClr val="000000"/>
                </a:solidFill>
                <a:latin typeface="Arial"/>
              </a:rPr>
              <a:t>    Сохранение выраженных кризисных тенденций наблюдается только в отдельных странах еврозоны.</a:t>
            </a:r>
            <a:endParaRPr/>
          </a:p>
          <a:p>
            <a:pPr>
              <a:lnSpc>
                <a:spcPct val="100000"/>
              </a:lnSpc>
            </a:pPr>
            <a:r>
              <a:rPr lang="en-US" sz="2400">
                <a:solidFill>
                  <a:srgbClr val="000000"/>
                </a:solidFill>
                <a:latin typeface="Arial"/>
              </a:rPr>
              <a:t>    Преодоление кризисных тенденций в экономически развитых (США, Япония) и отдельных развивающихся странах (особ. КНР) носит неустойчивый характер и связано в первую очередь с использованием антикризисных стимулов, действие которых рано или поздно будет прекращено.</a:t>
            </a:r>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9">
                                            <p:txEl>
                                              <p:pRg st="0" end="131"/>
                                            </p:txEl>
                                          </p:spTgt>
                                        </p:tgtEl>
                                        <p:attrNameLst>
                                          <p:attrName>style.visibility</p:attrName>
                                        </p:attrNameLst>
                                      </p:cBhvr>
                                      <p:to>
                                        <p:strVal val="visible"/>
                                      </p:to>
                                    </p:set>
                                    <p:animEffect transition="in" filter="wipe(up)">
                                      <p:cBhvr additive="repl">
                                        <p:cTn id="7" dur="1000" fill="freeze"/>
                                        <p:tgtEl>
                                          <p:spTgt spid="79">
                                            <p:txEl>
                                              <p:pRg st="0" end="13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9">
                                            <p:txEl>
                                              <p:pRg st="131" end="226"/>
                                            </p:txEl>
                                          </p:spTgt>
                                        </p:tgtEl>
                                        <p:attrNameLst>
                                          <p:attrName>style.visibility</p:attrName>
                                        </p:attrNameLst>
                                      </p:cBhvr>
                                      <p:to>
                                        <p:strVal val="visible"/>
                                      </p:to>
                                    </p:set>
                                    <p:animEffect transition="in" filter="wipe(up)">
                                      <p:cBhvr additive="repl">
                                        <p:cTn id="12" dur="1000" fill="freeze"/>
                                        <p:tgtEl>
                                          <p:spTgt spid="79">
                                            <p:txEl>
                                              <p:pRg st="131" end="22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79">
                                            <p:txEl>
                                              <p:pRg st="226" end="493"/>
                                            </p:txEl>
                                          </p:spTgt>
                                        </p:tgtEl>
                                        <p:attrNameLst>
                                          <p:attrName>style.visibility</p:attrName>
                                        </p:attrNameLst>
                                      </p:cBhvr>
                                      <p:to>
                                        <p:strVal val="visible"/>
                                      </p:to>
                                    </p:set>
                                    <p:animEffect transition="in" filter="wipe(up)">
                                      <p:cBhvr additive="repl">
                                        <p:cTn id="17" dur="1000" fill="freeze"/>
                                        <p:tgtEl>
                                          <p:spTgt spid="79">
                                            <p:txEl>
                                              <p:pRg st="226" end="49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extShape 1"/>
          <p:cNvSpPr txBox="1"/>
          <p:nvPr/>
        </p:nvSpPr>
        <p:spPr>
          <a:xfrm>
            <a:off x="457200" y="1676520"/>
            <a:ext cx="8267400" cy="4647960"/>
          </a:xfrm>
          <a:prstGeom prst="rect">
            <a:avLst/>
          </a:prstGeom>
        </p:spPr>
        <p:txBody>
          <a:bodyPr/>
          <a:lstStyle/>
          <a:p>
            <a:pPr>
              <a:lnSpc>
                <a:spcPct val="100000"/>
              </a:lnSpc>
            </a:pPr>
            <a:r>
              <a:rPr lang="en-US" sz="2000">
                <a:solidFill>
                  <a:srgbClr val="000000"/>
                </a:solidFill>
                <a:latin typeface="Arial"/>
              </a:rPr>
              <a:t>     Если для исследований 1990–2000-х гг. был характерен акцент на том, в какой мере институциональные преобразования и совершенствование экономической политики могут обеспечить наращивание объема доступных ресурсов и повышение эффективности их использования на основе имеющегося пула технологий, то в современных условиях приоритетное значение приобретает вопрос о том, в какой мере соответствующие факторы способны обеспечить </a:t>
            </a:r>
            <a:r>
              <a:rPr lang="en-US" sz="2000" i="1">
                <a:solidFill>
                  <a:srgbClr val="000000"/>
                </a:solidFill>
                <a:latin typeface="Arial"/>
              </a:rPr>
              <a:t>максимально гибкую адаптацию экономики к изменениям сравнительных цен ресурсов</a:t>
            </a:r>
            <a:r>
              <a:rPr lang="en-US" sz="2000">
                <a:solidFill>
                  <a:srgbClr val="000000"/>
                </a:solidFill>
                <a:latin typeface="Arial"/>
              </a:rPr>
              <a:t>, в первую очередь через поддержку технологических изменений, направленных на замещение труда капиталом, низкоквалифицированного труда – высококвалифицированным и сравнительно дорогих природных ресурсов – сравнительно дешевыми (при общем повышении ресурсоэффективности производства.</a:t>
            </a:r>
            <a:endParaRPr/>
          </a:p>
        </p:txBody>
      </p:sp>
      <p:sp>
        <p:nvSpPr>
          <p:cNvPr id="116" name="TextShape 2"/>
          <p:cNvSpPr txBox="1"/>
          <p:nvPr/>
        </p:nvSpPr>
        <p:spPr>
          <a:xfrm>
            <a:off x="747720" y="785880"/>
            <a:ext cx="7467120" cy="487080"/>
          </a:xfrm>
          <a:prstGeom prst="rect">
            <a:avLst/>
          </a:prstGeom>
        </p:spPr>
        <p:txBody>
          <a:bodyPr anchor="ctr"/>
          <a:lstStyle/>
          <a:p>
            <a:pPr algn="ctr">
              <a:lnSpc>
                <a:spcPct val="100000"/>
              </a:lnSpc>
            </a:pPr>
            <a:r>
              <a:rPr lang="en-US" sz="3200" b="1">
                <a:solidFill>
                  <a:srgbClr val="FFFFFF"/>
                </a:solidFill>
                <a:latin typeface="Arial"/>
              </a:rPr>
              <a:t>Экономическое развитие:
институциональные факторы</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457200" y="1676520"/>
            <a:ext cx="8267400" cy="4647960"/>
          </a:xfrm>
          <a:prstGeom prst="rect">
            <a:avLst/>
          </a:prstGeom>
        </p:spPr>
        <p:txBody>
          <a:bodyPr/>
          <a:lstStyle/>
          <a:p>
            <a:pPr>
              <a:lnSpc>
                <a:spcPct val="100000"/>
              </a:lnSpc>
            </a:pPr>
            <a:r>
              <a:rPr lang="en-US" sz="2400" i="1">
                <a:solidFill>
                  <a:srgbClr val="000000"/>
                </a:solidFill>
                <a:latin typeface="Arial"/>
              </a:rPr>
              <a:t>    Традиционная дилемма экономического регулирования – «больше государства» или «больше рынка» – превратилась в анахронизм</a:t>
            </a:r>
            <a:r>
              <a:rPr lang="en-US" sz="2400">
                <a:solidFill>
                  <a:srgbClr val="000000"/>
                </a:solidFill>
                <a:latin typeface="Arial"/>
              </a:rPr>
              <a:t>.</a:t>
            </a:r>
            <a:endParaRPr/>
          </a:p>
          <a:p>
            <a:pPr>
              <a:lnSpc>
                <a:spcPct val="100000"/>
              </a:lnSpc>
              <a:buSzPct val="120000"/>
              <a:buFont typeface="Wingdings" charset="2"/>
              <a:buChar char=""/>
            </a:pPr>
            <a:r>
              <a:rPr lang="en-US">
                <a:solidFill>
                  <a:srgbClr val="000000"/>
                </a:solidFill>
                <a:latin typeface="Arial"/>
              </a:rPr>
              <a:t>Эффективное регулирование глобальных рынков по определению не может осуществляться на уровне отдельных государств – для этого необходимы международные (глобальные и региональные) механизмы, основанные на сотрудничестве как государственных, так и негосударственных субъектов.</a:t>
            </a:r>
            <a:endParaRPr/>
          </a:p>
          <a:p>
            <a:pPr>
              <a:lnSpc>
                <a:spcPct val="100000"/>
              </a:lnSpc>
              <a:buSzPct val="120000"/>
              <a:buFont typeface="Wingdings" charset="2"/>
              <a:buChar char=""/>
            </a:pPr>
            <a:r>
              <a:rPr lang="en-US">
                <a:solidFill>
                  <a:srgbClr val="000000"/>
                </a:solidFill>
                <a:latin typeface="Arial"/>
              </a:rPr>
              <a:t>Ведущую роль в национальной экономической политике начинают играть меры, не подменяющие действие рынка, а дополняющие его с целью максимальной реализации конкурентных преимуществ стран.</a:t>
            </a:r>
            <a:endParaRPr/>
          </a:p>
          <a:p>
            <a:pPr>
              <a:lnSpc>
                <a:spcPct val="100000"/>
              </a:lnSpc>
              <a:buSzPct val="120000"/>
              <a:buFont typeface="Wingdings" charset="2"/>
              <a:buChar char=""/>
            </a:pPr>
            <a:r>
              <a:rPr lang="en-US">
                <a:solidFill>
                  <a:srgbClr val="000000"/>
                </a:solidFill>
                <a:latin typeface="Arial"/>
              </a:rPr>
              <a:t>Принципиальное значение с точки зрения развития национальной экономики имеет не «размер государства» (отношение государственных расходов к ВВП) или «размер госсектора» (масштаб хозяйственных активов, управляемых государством), а качество государственных институтов и выполняемых ими функций.</a:t>
            </a:r>
            <a:endParaRPr/>
          </a:p>
        </p:txBody>
      </p:sp>
      <p:sp>
        <p:nvSpPr>
          <p:cNvPr id="118" name="TextShape 2"/>
          <p:cNvSpPr txBox="1"/>
          <p:nvPr/>
        </p:nvSpPr>
        <p:spPr>
          <a:xfrm>
            <a:off x="747720" y="785880"/>
            <a:ext cx="7467120" cy="487080"/>
          </a:xfrm>
          <a:prstGeom prst="rect">
            <a:avLst/>
          </a:prstGeom>
        </p:spPr>
        <p:txBody>
          <a:bodyPr anchor="ctr"/>
          <a:lstStyle/>
          <a:p>
            <a:pPr algn="ctr">
              <a:lnSpc>
                <a:spcPct val="100000"/>
              </a:lnSpc>
            </a:pPr>
            <a:r>
              <a:rPr lang="en-US" sz="3200" b="1">
                <a:solidFill>
                  <a:srgbClr val="FFFFFF"/>
                </a:solidFill>
                <a:latin typeface="Arial"/>
              </a:rPr>
              <a:t>Экономическое развитие:
институциональные факторы</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extShape 1"/>
          <p:cNvSpPr txBox="1"/>
          <p:nvPr/>
        </p:nvSpPr>
        <p:spPr>
          <a:xfrm>
            <a:off x="457200" y="1676520"/>
            <a:ext cx="8267400" cy="4647960"/>
          </a:xfrm>
          <a:prstGeom prst="rect">
            <a:avLst/>
          </a:prstGeom>
        </p:spPr>
        <p:txBody>
          <a:bodyPr/>
          <a:lstStyle/>
          <a:p>
            <a:pPr>
              <a:lnSpc>
                <a:spcPct val="100000"/>
              </a:lnSpc>
            </a:pPr>
            <a:r>
              <a:rPr lang="en-US" sz="2400">
                <a:solidFill>
                  <a:srgbClr val="000000"/>
                </a:solidFill>
                <a:latin typeface="Arial"/>
              </a:rPr>
              <a:t>    Наиболее фундаментальная дилемма в настоящее время связана с нахождением </a:t>
            </a:r>
            <a:r>
              <a:rPr lang="en-US" sz="2400" i="1">
                <a:solidFill>
                  <a:srgbClr val="000000"/>
                </a:solidFill>
                <a:latin typeface="Arial"/>
              </a:rPr>
              <a:t>оптимального баланса между национальными и наднациональными механизмами регулирования экономических процессов</a:t>
            </a:r>
            <a:r>
              <a:rPr lang="en-US" sz="2400">
                <a:solidFill>
                  <a:srgbClr val="000000"/>
                </a:solidFill>
                <a:latin typeface="Arial"/>
              </a:rPr>
              <a:t>.</a:t>
            </a:r>
            <a:endParaRPr/>
          </a:p>
          <a:p>
            <a:pPr>
              <a:lnSpc>
                <a:spcPct val="100000"/>
              </a:lnSpc>
            </a:pPr>
            <a:r>
              <a:rPr lang="en-US">
                <a:solidFill>
                  <a:srgbClr val="000000"/>
                </a:solidFill>
                <a:latin typeface="Arial"/>
              </a:rPr>
              <a:t>      Если в предшествующий период (фактически со второй половины 1940-х гг. до конца 1990-х гг.) ключевую роль в поддержке экономического развития играли регуляторные реформы на национальном уровне, инициированные субъектами национальных политических рынков, то в 2000-е гг. существенно возросла роль институциональных преобразований на международном уровне, «подтягивающих» за собой регуляторные преобразования в конкретных странах. С высокой вероятностью этот тренд продолжится в 2015-2020 гг.</a:t>
            </a:r>
            <a:endParaRPr/>
          </a:p>
          <a:p>
            <a:pPr>
              <a:lnSpc>
                <a:spcPct val="100000"/>
              </a:lnSpc>
            </a:pPr>
            <a:r>
              <a:rPr lang="en-US" sz="1600">
                <a:solidFill>
                  <a:srgbClr val="000000"/>
                </a:solidFill>
                <a:latin typeface="Arial"/>
              </a:rPr>
              <a:t>      </a:t>
            </a:r>
            <a:endParaRPr/>
          </a:p>
        </p:txBody>
      </p:sp>
      <p:sp>
        <p:nvSpPr>
          <p:cNvPr id="120" name="TextShape 2"/>
          <p:cNvSpPr txBox="1"/>
          <p:nvPr/>
        </p:nvSpPr>
        <p:spPr>
          <a:xfrm>
            <a:off x="747720" y="785880"/>
            <a:ext cx="7467120" cy="487080"/>
          </a:xfrm>
          <a:prstGeom prst="rect">
            <a:avLst/>
          </a:prstGeom>
        </p:spPr>
        <p:txBody>
          <a:bodyPr anchor="ctr"/>
          <a:lstStyle/>
          <a:p>
            <a:pPr algn="ctr">
              <a:lnSpc>
                <a:spcPct val="100000"/>
              </a:lnSpc>
            </a:pPr>
            <a:r>
              <a:rPr lang="en-US" sz="3200" b="1">
                <a:solidFill>
                  <a:srgbClr val="FFFFFF"/>
                </a:solidFill>
                <a:latin typeface="Arial"/>
              </a:rPr>
              <a:t>Экономическое развитие:
институциональные факторы</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1835280" y="4653000"/>
            <a:ext cx="6914880" cy="685440"/>
          </a:xfrm>
          <a:prstGeom prst="rect">
            <a:avLst/>
          </a:prstGeom>
        </p:spPr>
        <p:txBody>
          <a:bodyPr wrap="none" lIns="90000" tIns="45000" rIns="90000" bIns="45000"/>
          <a:lstStyle/>
          <a:p>
            <a:pPr algn="ctr">
              <a:lnSpc>
                <a:spcPct val="100000"/>
              </a:lnSpc>
            </a:pPr>
            <a:r>
              <a:rPr lang="ru-RU" sz="4400" b="1">
                <a:solidFill>
                  <a:srgbClr val="FFFFFF"/>
                </a:solidFill>
                <a:latin typeface="Verdana"/>
                <a:ea typeface="Verdana"/>
              </a:rPr>
              <a:t>Спасибо за внимание!</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TextShape 1"/>
          <p:cNvSpPr txBox="1"/>
          <p:nvPr/>
        </p:nvSpPr>
        <p:spPr>
          <a:xfrm>
            <a:off x="819000" y="785880"/>
            <a:ext cx="7467120" cy="487080"/>
          </a:xfrm>
          <a:prstGeom prst="rect">
            <a:avLst/>
          </a:prstGeom>
        </p:spPr>
        <p:txBody>
          <a:bodyPr anchor="ctr"/>
          <a:lstStyle/>
          <a:p>
            <a:pPr algn="ctr">
              <a:lnSpc>
                <a:spcPct val="100000"/>
              </a:lnSpc>
            </a:pPr>
            <a:r>
              <a:rPr lang="en-US" sz="3200" b="1">
                <a:solidFill>
                  <a:srgbClr val="FFFFFF"/>
                </a:solidFill>
                <a:latin typeface="Arial"/>
              </a:rPr>
              <a:t>Темпы роста мировой экономики</a:t>
            </a:r>
            <a:endParaRPr/>
          </a:p>
        </p:txBody>
      </p:sp>
      <p:sp>
        <p:nvSpPr>
          <p:cNvPr id="81" name="TextShape 2"/>
          <p:cNvSpPr txBox="1"/>
          <p:nvPr/>
        </p:nvSpPr>
        <p:spPr>
          <a:xfrm>
            <a:off x="457200" y="1676520"/>
            <a:ext cx="8267400" cy="4647960"/>
          </a:xfrm>
          <a:prstGeom prst="rect">
            <a:avLst/>
          </a:prstGeom>
        </p:spPr>
        <p:txBody>
          <a:bodyPr/>
          <a:lstStyle/>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r>
              <a:rPr lang="en-US" sz="1600" i="1">
                <a:solidFill>
                  <a:srgbClr val="000000"/>
                </a:solidFill>
                <a:latin typeface="Arial"/>
              </a:rPr>
              <a:t>Источник</a:t>
            </a:r>
            <a:r>
              <a:rPr lang="en-US" sz="1600">
                <a:solidFill>
                  <a:srgbClr val="000000"/>
                </a:solidFill>
                <a:latin typeface="Arial"/>
              </a:rPr>
              <a:t>: IMF Economic Outlook, July 2014</a:t>
            </a:r>
            <a:endParaRPr/>
          </a:p>
        </p:txBody>
      </p:sp>
      <p:pic>
        <p:nvPicPr>
          <p:cNvPr id="82" name="Picture 2"/>
          <p:cNvPicPr/>
          <p:nvPr/>
        </p:nvPicPr>
        <p:blipFill>
          <a:blip r:embed="rId2"/>
          <a:stretch>
            <a:fillRect/>
          </a:stretch>
        </p:blipFill>
        <p:spPr>
          <a:xfrm>
            <a:off x="1000080" y="1735560"/>
            <a:ext cx="7000560" cy="452484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TextShape 1"/>
          <p:cNvSpPr txBox="1"/>
          <p:nvPr/>
        </p:nvSpPr>
        <p:spPr>
          <a:xfrm>
            <a:off x="428760" y="785880"/>
            <a:ext cx="8143560" cy="487080"/>
          </a:xfrm>
          <a:prstGeom prst="rect">
            <a:avLst/>
          </a:prstGeom>
        </p:spPr>
        <p:txBody>
          <a:bodyPr anchor="ctr"/>
          <a:lstStyle/>
          <a:p>
            <a:pPr algn="ctr">
              <a:lnSpc>
                <a:spcPct val="100000"/>
              </a:lnSpc>
            </a:pPr>
            <a:r>
              <a:rPr lang="en-US" sz="3200" b="1">
                <a:solidFill>
                  <a:srgbClr val="FFFFFF"/>
                </a:solidFill>
                <a:latin typeface="Arial"/>
              </a:rPr>
              <a:t>Новая модель развития:
какой она будет?</a:t>
            </a:r>
            <a:endParaRPr/>
          </a:p>
        </p:txBody>
      </p:sp>
      <p:sp>
        <p:nvSpPr>
          <p:cNvPr id="84" name="TextShape 2"/>
          <p:cNvSpPr txBox="1"/>
          <p:nvPr/>
        </p:nvSpPr>
        <p:spPr>
          <a:xfrm>
            <a:off x="457200" y="1676520"/>
            <a:ext cx="8267400" cy="4647960"/>
          </a:xfrm>
          <a:prstGeom prst="rect">
            <a:avLst/>
          </a:prstGeom>
        </p:spPr>
        <p:txBody>
          <a:bodyPr/>
          <a:lstStyle/>
          <a:p>
            <a:pPr>
              <a:lnSpc>
                <a:spcPct val="100000"/>
              </a:lnSpc>
            </a:pPr>
            <a:r>
              <a:rPr lang="en-US" sz="2400">
                <a:solidFill>
                  <a:srgbClr val="000000"/>
                </a:solidFill>
                <a:latin typeface="Arial"/>
              </a:rPr>
              <a:t>    </a:t>
            </a:r>
            <a:r>
              <a:rPr lang="en-US" sz="2800">
                <a:solidFill>
                  <a:srgbClr val="000000"/>
                </a:solidFill>
                <a:latin typeface="Arial"/>
              </a:rPr>
              <a:t>Постепенное преодоление кризисных тенденций в мировой экономике ставит вопрос о характере посткризисной модели развития мировой экономики. </a:t>
            </a:r>
            <a:endParaRPr/>
          </a:p>
          <a:p>
            <a:pPr>
              <a:lnSpc>
                <a:spcPct val="100000"/>
              </a:lnSpc>
            </a:pPr>
            <a:r>
              <a:rPr lang="en-US" sz="2800">
                <a:solidFill>
                  <a:srgbClr val="000000"/>
                </a:solidFill>
                <a:latin typeface="Arial"/>
              </a:rPr>
              <a:t>    В настоящее время можно с уверенностью говорить о том, что набор факторов, определяющих эту модель, будет существенно отличаться от набора факторов, наблюдавшихся в докризисный период. </a:t>
            </a:r>
            <a:endParaRPr/>
          </a:p>
          <a:p>
            <a:pPr>
              <a:lnSpc>
                <a:spcPct val="100000"/>
              </a:lnSpc>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extShape 1"/>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Факторы экономического роста: реванш ресурсов и технологий?</a:t>
            </a:r>
            <a:endParaRPr/>
          </a:p>
        </p:txBody>
      </p:sp>
      <p:sp>
        <p:nvSpPr>
          <p:cNvPr id="86" name="TextShape 2"/>
          <p:cNvSpPr txBox="1"/>
          <p:nvPr/>
        </p:nvSpPr>
        <p:spPr>
          <a:xfrm>
            <a:off x="457200" y="1676520"/>
            <a:ext cx="8267400" cy="4647960"/>
          </a:xfrm>
          <a:prstGeom prst="rect">
            <a:avLst/>
          </a:prstGeom>
        </p:spPr>
        <p:txBody>
          <a:bodyPr/>
          <a:lstStyle/>
          <a:p>
            <a:pPr>
              <a:lnSpc>
                <a:spcPct val="100000"/>
              </a:lnSpc>
            </a:pPr>
            <a:r>
              <a:rPr lang="en-US" sz="2400">
                <a:solidFill>
                  <a:srgbClr val="000000"/>
                </a:solidFill>
                <a:latin typeface="Arial"/>
              </a:rPr>
              <a:t>    Анализ моделей экономического роста традиционно опирается на рассмотрение пяти групп факторов:</a:t>
            </a:r>
            <a:endParaRPr/>
          </a:p>
          <a:p>
            <a:pPr>
              <a:lnSpc>
                <a:spcPct val="100000"/>
              </a:lnSpc>
              <a:buSzPct val="120000"/>
              <a:buFont typeface="Wingdings" charset="2"/>
              <a:buChar char=""/>
            </a:pPr>
            <a:r>
              <a:rPr lang="en-US" sz="2400">
                <a:solidFill>
                  <a:srgbClr val="000000"/>
                </a:solidFill>
                <a:latin typeface="Arial"/>
              </a:rPr>
              <a:t>ресурсно-технологических, </a:t>
            </a:r>
            <a:endParaRPr/>
          </a:p>
          <a:p>
            <a:pPr>
              <a:lnSpc>
                <a:spcPct val="100000"/>
              </a:lnSpc>
              <a:buSzPct val="120000"/>
              <a:buFont typeface="Wingdings" charset="2"/>
              <a:buChar char=""/>
            </a:pPr>
            <a:r>
              <a:rPr lang="en-US" sz="2400">
                <a:solidFill>
                  <a:srgbClr val="000000"/>
                </a:solidFill>
                <a:latin typeface="Arial"/>
              </a:rPr>
              <a:t>экономико-географических,</a:t>
            </a:r>
            <a:endParaRPr/>
          </a:p>
          <a:p>
            <a:pPr>
              <a:lnSpc>
                <a:spcPct val="100000"/>
              </a:lnSpc>
              <a:buSzPct val="120000"/>
              <a:buFont typeface="Wingdings" charset="2"/>
              <a:buChar char=""/>
            </a:pPr>
            <a:r>
              <a:rPr lang="en-US" sz="2400">
                <a:solidFill>
                  <a:srgbClr val="000000"/>
                </a:solidFill>
                <a:latin typeface="Arial"/>
              </a:rPr>
              <a:t>социально-культурных,</a:t>
            </a:r>
            <a:endParaRPr/>
          </a:p>
          <a:p>
            <a:pPr>
              <a:lnSpc>
                <a:spcPct val="100000"/>
              </a:lnSpc>
              <a:buSzPct val="120000"/>
              <a:buFont typeface="Wingdings" charset="2"/>
              <a:buChar char=""/>
            </a:pPr>
            <a:r>
              <a:rPr lang="en-US" sz="2400">
                <a:solidFill>
                  <a:srgbClr val="000000"/>
                </a:solidFill>
                <a:latin typeface="Arial"/>
              </a:rPr>
              <a:t>институциональных,</a:t>
            </a:r>
            <a:endParaRPr/>
          </a:p>
          <a:p>
            <a:pPr>
              <a:lnSpc>
                <a:spcPct val="100000"/>
              </a:lnSpc>
              <a:buSzPct val="120000"/>
              <a:buFont typeface="Wingdings" charset="2"/>
              <a:buChar char=""/>
            </a:pPr>
            <a:r>
              <a:rPr lang="en-US" sz="2400">
                <a:solidFill>
                  <a:srgbClr val="000000"/>
                </a:solidFill>
                <a:latin typeface="Arial"/>
              </a:rPr>
              <a:t>факторов экономической политики.</a:t>
            </a:r>
            <a:endParaRPr/>
          </a:p>
          <a:p>
            <a:pPr>
              <a:lnSpc>
                <a:spcPct val="100000"/>
              </a:lnSpc>
            </a:pPr>
            <a:r>
              <a:rPr lang="en-US" sz="2400">
                <a:solidFill>
                  <a:srgbClr val="000000"/>
                </a:solidFill>
                <a:latin typeface="Arial"/>
              </a:rPr>
              <a:t>    В течение последних двух десятилетий был сформулирован ряд принципиально важных выводов относительно сравнительной роли и взаимосвязи соответствующих факторов.</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457200" y="1676520"/>
            <a:ext cx="8267400" cy="4647960"/>
          </a:xfrm>
          <a:prstGeom prst="rect">
            <a:avLst/>
          </a:prstGeom>
        </p:spPr>
        <p:txBody>
          <a:bodyPr/>
          <a:lstStyle/>
          <a:p>
            <a:pPr>
              <a:lnSpc>
                <a:spcPct val="100000"/>
              </a:lnSpc>
              <a:buSzPct val="120000"/>
              <a:buFont typeface="Wingdings" charset="2"/>
              <a:buChar char=""/>
            </a:pPr>
            <a:r>
              <a:rPr lang="en-US" sz="2400">
                <a:solidFill>
                  <a:srgbClr val="000000"/>
                </a:solidFill>
                <a:latin typeface="Arial"/>
              </a:rPr>
              <a:t>Было продемонстрировано, что в современном мире </a:t>
            </a:r>
            <a:r>
              <a:rPr lang="en-US" sz="2400" i="1">
                <a:solidFill>
                  <a:srgbClr val="000000"/>
                </a:solidFill>
                <a:latin typeface="Arial"/>
              </a:rPr>
              <a:t>экономико-географические факторы</a:t>
            </a:r>
            <a:r>
              <a:rPr lang="en-US" sz="2400">
                <a:solidFill>
                  <a:srgbClr val="000000"/>
                </a:solidFill>
                <a:latin typeface="Arial"/>
              </a:rPr>
              <a:t> из экзогенных детерминант экономического развития превращаются в производные от действия ресурсно-технологических факторов и факторов экономической политики.</a:t>
            </a:r>
            <a:endParaRPr/>
          </a:p>
          <a:p>
            <a:pPr>
              <a:lnSpc>
                <a:spcPct val="100000"/>
              </a:lnSpc>
            </a:pPr>
            <a:r>
              <a:rPr lang="en-US" sz="1600">
                <a:solidFill>
                  <a:srgbClr val="000000"/>
                </a:solidFill>
                <a:latin typeface="Arial"/>
              </a:rPr>
              <a:t>      Инвестиции в преобразование ландшафта (осушение болот, создание искусственных островов, рекультивация земель, пострадавших от антропогенного воздействия), развитие медицинских и сельскохозяйственных технологий (борьба с инфекционными болезнями и паразитами; системы капельного орошения, гидро- и аэропоника), развитие жилищной и транспортной инфраструктуры, а также технологий комфорта (обогревательные системы и системы кондиционирования, технологии «умного дома» и «зеленого дома») способны радикально трансформировать среду обитания и хозяйственной деятельности человека, обеспечивая возможности быстрого экономического роста в странах с изначально неблагоприятными климатическими условиями.</a:t>
            </a:r>
            <a:endParaRPr/>
          </a:p>
        </p:txBody>
      </p:sp>
      <p:sp>
        <p:nvSpPr>
          <p:cNvPr id="88"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Факторы экономического роста: реванш ресурсов и технологий?</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457200" y="1676520"/>
            <a:ext cx="8267400" cy="4647960"/>
          </a:xfrm>
          <a:prstGeom prst="rect">
            <a:avLst/>
          </a:prstGeom>
        </p:spPr>
        <p:txBody>
          <a:bodyPr/>
          <a:lstStyle/>
          <a:p>
            <a:pPr>
              <a:lnSpc>
                <a:spcPct val="100000"/>
              </a:lnSpc>
              <a:buSzPct val="120000"/>
              <a:buFont typeface="Wingdings" charset="2"/>
              <a:buChar char=""/>
            </a:pPr>
            <a:r>
              <a:rPr lang="en-US" sz="2400">
                <a:solidFill>
                  <a:srgbClr val="000000"/>
                </a:solidFill>
                <a:latin typeface="Arial"/>
              </a:rPr>
              <a:t>Попытки объяснения различий в темпах и уровнях экономического роста на основе гипотезы об автономной роли </a:t>
            </a:r>
            <a:r>
              <a:rPr lang="en-US" sz="2400" i="1">
                <a:solidFill>
                  <a:srgbClr val="000000"/>
                </a:solidFill>
                <a:latin typeface="Arial"/>
              </a:rPr>
              <a:t>социально-культурных факторов</a:t>
            </a:r>
            <a:r>
              <a:rPr lang="en-US" sz="2400">
                <a:solidFill>
                  <a:srgbClr val="000000"/>
                </a:solidFill>
                <a:latin typeface="Arial"/>
              </a:rPr>
              <a:t> («различия в менталитете», «уровни социально-культурного развития» и т.п.) потерпели неудачу. В настоящее время признано, что плодотворный учет данных факторов может быть обеспечен в рамках ресурсно-технологического подхода (качество человеческого капитала) и институционального подхода (роль социальных институтов).</a:t>
            </a:r>
            <a:r>
              <a:rPr lang="en-US" sz="1600">
                <a:solidFill>
                  <a:srgbClr val="000000"/>
                </a:solidFill>
                <a:latin typeface="Arial"/>
              </a:rPr>
              <a:t> </a:t>
            </a:r>
            <a:endParaRPr/>
          </a:p>
          <a:p>
            <a:pPr>
              <a:lnSpc>
                <a:spcPct val="100000"/>
              </a:lnSpc>
            </a:pPr>
            <a:r>
              <a:rPr lang="en-US" sz="1600">
                <a:solidFill>
                  <a:srgbClr val="000000"/>
                </a:solidFill>
                <a:latin typeface="Arial"/>
              </a:rPr>
              <a:t>      Характерный пример связан с оценкой роли конфуцианских ценностей в объяснении экономического роста в странах Восточной и Юго-Восточной Азии: если в 1960–1970-е гг. они рассматривались в качестве тормоза экономического роста, то в 1980–1990-х гг. – в качестве одного из важнейших его факторов, и в обоих случаях – без достаточных на то оснований.</a:t>
            </a:r>
            <a:endParaRPr/>
          </a:p>
        </p:txBody>
      </p:sp>
      <p:sp>
        <p:nvSpPr>
          <p:cNvPr id="90"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Факторы экономического роста: реванш ресурсов и технологий?</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457200" y="1676520"/>
            <a:ext cx="8267400" cy="4647960"/>
          </a:xfrm>
          <a:prstGeom prst="rect">
            <a:avLst/>
          </a:prstGeom>
        </p:spPr>
        <p:txBody>
          <a:bodyPr/>
          <a:lstStyle/>
          <a:p>
            <a:pPr>
              <a:lnSpc>
                <a:spcPct val="100000"/>
              </a:lnSpc>
              <a:buSzPct val="120000"/>
              <a:buFont typeface="Wingdings" charset="2"/>
              <a:buChar char=""/>
            </a:pPr>
            <a:r>
              <a:rPr lang="en-US" sz="2400">
                <a:solidFill>
                  <a:srgbClr val="000000"/>
                </a:solidFill>
                <a:latin typeface="Arial"/>
              </a:rPr>
              <a:t>Показано, что </a:t>
            </a:r>
            <a:r>
              <a:rPr lang="en-US" sz="2400" i="1">
                <a:solidFill>
                  <a:srgbClr val="000000"/>
                </a:solidFill>
                <a:latin typeface="Arial"/>
              </a:rPr>
              <a:t>вопросы определения экономической политики</a:t>
            </a:r>
            <a:r>
              <a:rPr lang="en-US" sz="2400">
                <a:solidFill>
                  <a:srgbClr val="000000"/>
                </a:solidFill>
                <a:latin typeface="Arial"/>
              </a:rPr>
              <a:t> и выработки рекомендаций, направленных на повышение ее эффективности, </a:t>
            </a:r>
            <a:r>
              <a:rPr lang="en-US" sz="2400" i="1">
                <a:solidFill>
                  <a:srgbClr val="000000"/>
                </a:solidFill>
                <a:latin typeface="Arial"/>
              </a:rPr>
              <a:t>неотделимы от анализа институтов политического рынка</a:t>
            </a:r>
            <a:r>
              <a:rPr lang="en-US" sz="2400">
                <a:solidFill>
                  <a:srgbClr val="000000"/>
                </a:solidFill>
                <a:latin typeface="Arial"/>
              </a:rPr>
              <a:t>, на котором взаимодействуют силы спроса на экономическую политику и ее предложения.</a:t>
            </a:r>
            <a:endParaRPr/>
          </a:p>
          <a:p>
            <a:pPr>
              <a:lnSpc>
                <a:spcPct val="100000"/>
              </a:lnSpc>
            </a:pPr>
            <a:r>
              <a:rPr lang="en-US" sz="2400">
                <a:solidFill>
                  <a:srgbClr val="000000"/>
                </a:solidFill>
                <a:latin typeface="Arial"/>
              </a:rPr>
              <a:t>    </a:t>
            </a:r>
            <a:r>
              <a:rPr lang="en-US" sz="1600">
                <a:solidFill>
                  <a:srgbClr val="000000"/>
                </a:solidFill>
                <a:latin typeface="Arial"/>
              </a:rPr>
              <a:t>Как следствие, анализ экономической политики приобретает все более выраженное институциональное измерение. Фактически можно говорить о зарождении синтетического «институционально-политико-экономического» подхода к объяснению проблем развития, в рамках которого специфика институциональной среды одновременно определяет и характер вызовов для экономической политики, и возможные варианты ответов на них, а эти ответы, в свою очередь, определяют эволюцию как системы институтов (экономических, правовых, политических), так и экономической системы в целом.</a:t>
            </a:r>
            <a:endParaRPr/>
          </a:p>
        </p:txBody>
      </p:sp>
      <p:sp>
        <p:nvSpPr>
          <p:cNvPr id="92"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Факторы экономического роста: реванш ресурсов и технологий?</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457200" y="1676520"/>
            <a:ext cx="8267400" cy="4647960"/>
          </a:xfrm>
          <a:prstGeom prst="rect">
            <a:avLst/>
          </a:prstGeom>
        </p:spPr>
        <p:txBody>
          <a:bodyPr/>
          <a:lstStyle/>
          <a:p>
            <a:pPr>
              <a:lnSpc>
                <a:spcPct val="100000"/>
              </a:lnSpc>
            </a:pPr>
            <a:r>
              <a:rPr lang="en-US" sz="2400">
                <a:solidFill>
                  <a:srgbClr val="000000"/>
                </a:solidFill>
                <a:latin typeface="Arial"/>
              </a:rPr>
              <a:t>    Ключевые вызовы для мировой экономики связаны прежде всего с двумя группами факторов:</a:t>
            </a:r>
            <a:endParaRPr/>
          </a:p>
          <a:p>
            <a:pPr>
              <a:lnSpc>
                <a:spcPct val="100000"/>
              </a:lnSpc>
              <a:buSzPct val="120000"/>
              <a:buFont typeface="Wingdings" charset="2"/>
              <a:buChar char=""/>
            </a:pPr>
            <a:r>
              <a:rPr lang="en-US" sz="2400">
                <a:solidFill>
                  <a:srgbClr val="000000"/>
                </a:solidFill>
                <a:latin typeface="Arial"/>
              </a:rPr>
              <a:t>меняющаяся глобальная демографическая ситуация, характеризующаяся старением населения в экономически развитых странах и сокращением притока дешевой рабочей силы на рынки труда развивающихся стран, и</a:t>
            </a:r>
            <a:endParaRPr/>
          </a:p>
          <a:p>
            <a:pPr>
              <a:lnSpc>
                <a:spcPct val="100000"/>
              </a:lnSpc>
              <a:buSzPct val="120000"/>
              <a:buFont typeface="Wingdings" charset="2"/>
              <a:buChar char=""/>
            </a:pPr>
            <a:r>
              <a:rPr lang="en-US" sz="2400">
                <a:solidFill>
                  <a:srgbClr val="000000"/>
                </a:solidFill>
                <a:latin typeface="Arial"/>
              </a:rPr>
              <a:t>рост конкуренции за сырьевые ресурсы в мировой экономике, стимулирующий инвестиции в разработку новых видов и источников сырья, ресурсосберегающих технологий и технологий альтернативной энергетики.</a:t>
            </a:r>
            <a:endParaRPr/>
          </a:p>
          <a:p>
            <a:pPr>
              <a:lnSpc>
                <a:spcPct val="100000"/>
              </a:lnSpc>
            </a:pPr>
            <a:endParaRPr/>
          </a:p>
        </p:txBody>
      </p:sp>
      <p:sp>
        <p:nvSpPr>
          <p:cNvPr id="94" name="TextShape 2"/>
          <p:cNvSpPr txBox="1"/>
          <p:nvPr/>
        </p:nvSpPr>
        <p:spPr>
          <a:xfrm>
            <a:off x="819000" y="798480"/>
            <a:ext cx="7467120" cy="487080"/>
          </a:xfrm>
          <a:prstGeom prst="rect">
            <a:avLst/>
          </a:prstGeom>
        </p:spPr>
        <p:txBody>
          <a:bodyPr anchor="ctr"/>
          <a:lstStyle/>
          <a:p>
            <a:pPr algn="ctr">
              <a:lnSpc>
                <a:spcPct val="100000"/>
              </a:lnSpc>
            </a:pPr>
            <a:r>
              <a:rPr lang="en-US" sz="3200" b="1">
                <a:solidFill>
                  <a:srgbClr val="FFFFFF"/>
                </a:solidFill>
                <a:latin typeface="Arial"/>
              </a:rPr>
              <a:t>Ключевые вызовы для экономического развития</a:t>
            </a:r>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3">
                                            <p:txEl>
                                              <p:pRg st="90" end="289"/>
                                            </p:txEl>
                                          </p:spTgt>
                                        </p:tgtEl>
                                        <p:attrNameLst>
                                          <p:attrName>style.visibility</p:attrName>
                                        </p:attrNameLst>
                                      </p:cBhvr>
                                      <p:to>
                                        <p:strVal val="visible"/>
                                      </p:to>
                                    </p:set>
                                    <p:animEffect transition="in" filter="wipe(up)">
                                      <p:cBhvr additive="repl">
                                        <p:cTn id="7" dur="1000" fill="freeze"/>
                                        <p:tgtEl>
                                          <p:spTgt spid="93">
                                            <p:txEl>
                                              <p:pRg st="90" end="289"/>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3">
                                            <p:txEl>
                                              <p:pRg st="289" end="487"/>
                                            </p:txEl>
                                          </p:spTgt>
                                        </p:tgtEl>
                                        <p:attrNameLst>
                                          <p:attrName>style.visibility</p:attrName>
                                        </p:attrNameLst>
                                      </p:cBhvr>
                                      <p:to>
                                        <p:strVal val="visible"/>
                                      </p:to>
                                    </p:set>
                                    <p:animEffect transition="in" filter="wipe(up)">
                                      <p:cBhvr additive="repl">
                                        <p:cTn id="12" dur="1000" fill="freeze"/>
                                        <p:tgtEl>
                                          <p:spTgt spid="93">
                                            <p:txEl>
                                              <p:pRg st="289" end="48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1847</Words>
  <Application>Microsoft Office PowerPoint</Application>
  <PresentationFormat>Экран (4:3)</PresentationFormat>
  <Paragraphs>85</Paragraphs>
  <Slides>23</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23</vt:i4>
      </vt:variant>
    </vt:vector>
  </HeadingPairs>
  <TitlesOfParts>
    <vt:vector size="25" baseType="lpstr">
      <vt:lpstr>Office Theme</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Sholpan Mukasheva</dc:creator>
  <cp:lastModifiedBy>Artem Golodov</cp:lastModifiedBy>
  <cp:revision>1</cp:revision>
  <dcterms:modified xsi:type="dcterms:W3CDTF">2014-11-04T07:33:44Z</dcterms:modified>
</cp:coreProperties>
</file>